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Raleway"/>
      <p:regular r:id="rId88"/>
      <p:bold r:id="rId89"/>
      <p:italic r:id="rId90"/>
      <p:boldItalic r:id="rId91"/>
    </p:embeddedFont>
    <p:embeddedFont>
      <p:font typeface="Lato"/>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6" roundtripDataSignature="AMtx7mjaT0nofcRK9KDwzIz9U34DytI+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A5B1DD6-D9B1-4F06-9B4D-70FEA5DE214A}">
  <a:tblStyle styleId="{8A5B1DD6-D9B1-4F06-9B4D-70FEA5DE21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Raleway-regular.fntdata"/><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aleway-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Lato-boldItalic.fntdata"/><Relationship Id="rId50" Type="http://schemas.openxmlformats.org/officeDocument/2006/relationships/slide" Target="slides/slide45.xml"/><Relationship Id="rId94" Type="http://schemas.openxmlformats.org/officeDocument/2006/relationships/font" Target="fonts/Lato-italic.fntdata"/><Relationship Id="rId53" Type="http://schemas.openxmlformats.org/officeDocument/2006/relationships/slide" Target="slides/slide48.xml"/><Relationship Id="rId52" Type="http://schemas.openxmlformats.org/officeDocument/2006/relationships/slide" Target="slides/slide47.xml"/><Relationship Id="rId96" Type="http://customschemas.google.com/relationships/presentationmetadata" Target="meta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aleway-boldItalic.fntdata"/><Relationship Id="rId90" Type="http://schemas.openxmlformats.org/officeDocument/2006/relationships/font" Target="fonts/Raleway-italic.fntdata"/><Relationship Id="rId93" Type="http://schemas.openxmlformats.org/officeDocument/2006/relationships/font" Target="fonts/Lato-bold.fntdata"/><Relationship Id="rId92"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wikipedia.org/wiki/Dodawanie" TargetMode="External"/><Relationship Id="rId3" Type="http://schemas.openxmlformats.org/officeDocument/2006/relationships/hyperlink" Target="https://pl.wikipedia.org/wiki/Liczby_rzeczywiste" TargetMode="External"/><Relationship Id="rId4" Type="http://schemas.openxmlformats.org/officeDocument/2006/relationships/hyperlink" Target="https://pl.wikipedia.org/wiki/Mno%C5%BCenie" TargetMode="External"/><Relationship Id="rId5" Type="http://schemas.openxmlformats.org/officeDocument/2006/relationships/hyperlink" Target="https://pl.wikipedia.org/wiki/Liczby_zespolone" TargetMode="External"/><Relationship Id="rId6" Type="http://schemas.openxmlformats.org/officeDocument/2006/relationships/hyperlink" Target="https://pl.wikipedia.org/wiki/Liczby_zespolon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wikipedia.org/wiki/Dodawanie" TargetMode="External"/><Relationship Id="rId3" Type="http://schemas.openxmlformats.org/officeDocument/2006/relationships/hyperlink" Target="https://pl.wikipedia.org/wiki/Liczby_rzeczywiste" TargetMode="External"/><Relationship Id="rId4" Type="http://schemas.openxmlformats.org/officeDocument/2006/relationships/hyperlink" Target="https://pl.wikipedia.org/wiki/Mno%C5%BCenie" TargetMode="External"/><Relationship Id="rId5" Type="http://schemas.openxmlformats.org/officeDocument/2006/relationships/hyperlink" Target="https://pl.wikipedia.org/wiki/Liczby_zespolone" TargetMode="External"/><Relationship Id="rId6" Type="http://schemas.openxmlformats.org/officeDocument/2006/relationships/hyperlink" Target="https://pl.wikipedia.org/wiki/Liczby_zespolon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600"/>
              </a:spcBef>
              <a:spcAft>
                <a:spcPts val="0"/>
              </a:spcAft>
              <a:buClr>
                <a:schemeClr val="dk2"/>
              </a:buClr>
              <a:buSzPts val="1100"/>
              <a:buFont typeface="Arial"/>
              <a:buNone/>
            </a:pPr>
            <a:r>
              <a:rPr lang="pl">
                <a:solidFill>
                  <a:srgbClr val="212121"/>
                </a:solidFill>
              </a:rPr>
              <a:t>Map-Reduce to wzorzec programistyczny, paradygmat programowani , który jest używany w dużej liczbie rozproszonych obliczeń na  danych rozproszonych. Źródłem rozproszonych danych może być m.in wcześniej omówiony HDFS</a:t>
            </a:r>
            <a:endParaRPr>
              <a:solidFill>
                <a:srgbClr val="212121"/>
              </a:solidFill>
            </a:endParaRPr>
          </a:p>
          <a:p>
            <a:pPr indent="0" lvl="0" marL="457200" marR="25400" rtl="0" algn="l">
              <a:lnSpc>
                <a:spcPct val="141575"/>
              </a:lnSpc>
              <a:spcBef>
                <a:spcPts val="0"/>
              </a:spcBef>
              <a:spcAft>
                <a:spcPts val="0"/>
              </a:spcAft>
              <a:buSzPts val="1400"/>
              <a:buNone/>
            </a:pPr>
            <a:r>
              <a:t/>
            </a:r>
            <a:endParaRPr sz="1050">
              <a:solidFill>
                <a:srgbClr val="0074B5"/>
              </a:solidFill>
            </a:endParaRPr>
          </a:p>
          <a:p>
            <a:pPr indent="0" lvl="0" marL="0" rtl="0" algn="l">
              <a:lnSpc>
                <a:spcPct val="100000"/>
              </a:lnSpc>
              <a:spcBef>
                <a:spcPts val="60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SzPts val="1400"/>
              <a:buNone/>
            </a:pPr>
            <a:r>
              <a:t/>
            </a:r>
            <a:endParaRPr>
              <a:solidFill>
                <a:srgbClr val="212121"/>
              </a:solidFill>
            </a:endParaRPr>
          </a:p>
          <a:p>
            <a:pPr indent="0" lvl="0" marL="0" marR="25400" rtl="0" algn="l">
              <a:lnSpc>
                <a:spcPct val="141575"/>
              </a:lnSpc>
              <a:spcBef>
                <a:spcPts val="0"/>
              </a:spcBef>
              <a:spcAft>
                <a:spcPts val="0"/>
              </a:spcAft>
              <a:buSzPts val="1400"/>
              <a:buNone/>
            </a:pPr>
            <a:r>
              <a:rPr lang="pl" sz="1050"/>
              <a:t>O ile wiemy ze HDFS reprezentuje pewna abstrakcje dotyczaca tego w jaki sposob przechowywane sa dane na wielu komputerach , to map reduce jest nasza abstrakcja przetwarzania, ktora dziala bardzo dobrze na HFSIe</a:t>
            </a:r>
            <a:endParaRPr sz="1050"/>
          </a:p>
          <a:p>
            <a:pPr indent="0" lvl="0" marL="0" marR="25400" rtl="0" algn="l">
              <a:lnSpc>
                <a:spcPct val="141575"/>
              </a:lnSpc>
              <a:spcBef>
                <a:spcPts val="600"/>
              </a:spcBef>
              <a:spcAft>
                <a:spcPts val="0"/>
              </a:spcAft>
              <a:buSzPts val="1400"/>
              <a:buNone/>
            </a:pPr>
            <a:r>
              <a:rPr lang="pl" sz="1050"/>
              <a:t>Map reduce pozwala  programista-big data  okreslic czy zdefiniowac przetwarzanie rownolegle bez wiedzy jak hardwareowo jak dane sa zorganizowane czy przechowywane. </a:t>
            </a:r>
            <a:endParaRPr sz="1050"/>
          </a:p>
          <a:p>
            <a:pPr indent="0" lvl="0" marL="0" marR="25400" rtl="0" algn="l">
              <a:lnSpc>
                <a:spcPct val="141575"/>
              </a:lnSpc>
              <a:spcBef>
                <a:spcPts val="600"/>
              </a:spcBef>
              <a:spcAft>
                <a:spcPts val="0"/>
              </a:spcAft>
              <a:buSzPts val="1400"/>
              <a:buNone/>
            </a:pPr>
            <a:r>
              <a:rPr lang="pl" sz="1050"/>
              <a:t>Czyli tak naprawdę podczas pracy np ze sparkiem przetwarzaniem danych i modelowaniem nie obchodzi nas jak zasoby są zrównoleglane a i tak możemy w sposób optymalny pracować z roproszonymi danymi. </a:t>
            </a:r>
            <a:endParaRPr sz="1050"/>
          </a:p>
          <a:p>
            <a:pPr indent="-295275" lvl="0" marL="457200" marR="25400" rtl="0" algn="l">
              <a:lnSpc>
                <a:spcPct val="141575"/>
              </a:lnSpc>
              <a:spcBef>
                <a:spcPts val="600"/>
              </a:spcBef>
              <a:spcAft>
                <a:spcPts val="0"/>
              </a:spcAft>
              <a:buClr>
                <a:srgbClr val="FFFFFF"/>
              </a:buClr>
              <a:buSzPts val="1050"/>
              <a:buAutoNum type="arabicPeriod"/>
            </a:pPr>
            <a:r>
              <a:rPr b="1" lang="pl" sz="1050">
                <a:solidFill>
                  <a:srgbClr val="FFFFFF"/>
                </a:solidFill>
              </a:rPr>
              <a:t>And the system underneath will take care of doing that.</a:t>
            </a:r>
            <a:endParaRPr b="1" sz="1050">
              <a:solidFill>
                <a:srgbClr val="FFFFFF"/>
              </a:solidFill>
            </a:endParaRPr>
          </a:p>
          <a:p>
            <a:pPr indent="0" lvl="0" marL="0" rtl="0" algn="l">
              <a:lnSpc>
                <a:spcPct val="100000"/>
              </a:lnSpc>
              <a:spcBef>
                <a:spcPts val="60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1fdc0b2f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71fdc0b2f1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600"/>
              </a:spcBef>
              <a:spcAft>
                <a:spcPts val="0"/>
              </a:spcAft>
              <a:buSzPts val="1100"/>
              <a:buNone/>
            </a:pPr>
            <a:r>
              <a:rPr lang="pl" sz="1050">
                <a:solidFill>
                  <a:schemeClr val="dk2"/>
                </a:solidFill>
              </a:rPr>
              <a:t>Kanonicznym przykładem MapReduce jest licznik słów który analizuje zbiór danych w postaci tekstu i określa liczbę wystąpień każdego słowa w tym tekście. </a:t>
            </a:r>
            <a:endParaRPr sz="1050">
              <a:solidFill>
                <a:schemeClr val="dk2"/>
              </a:solidFill>
            </a:endParaRPr>
          </a:p>
          <a:p>
            <a:pPr indent="0" lvl="0" marL="0" marR="25400" rtl="0" algn="l">
              <a:lnSpc>
                <a:spcPct val="141575"/>
              </a:lnSpc>
              <a:spcBef>
                <a:spcPts val="600"/>
              </a:spcBef>
              <a:spcAft>
                <a:spcPts val="0"/>
              </a:spcAft>
              <a:buSzPts val="1100"/>
              <a:buNone/>
            </a:pPr>
            <a:r>
              <a:rPr lang="pl" sz="1050">
                <a:solidFill>
                  <a:schemeClr val="dk2"/>
                </a:solidFill>
              </a:rPr>
              <a:t>Jak to działa : Generalnie najpierw rozpraszamy nasze dane z DBase na w tym przypadku 3 data nody które przechowują różne fragmenty tekstu. Następnie dla licznikówa słów funkcja map szuka imion i tworzy pary klucz wartość </a:t>
            </a:r>
            <a:endParaRPr sz="1050">
              <a:solidFill>
                <a:schemeClr val="dk2"/>
              </a:solidFill>
            </a:endParaRPr>
          </a:p>
          <a:p>
            <a:pPr indent="0" lvl="0" marL="0" marR="25400" rtl="0" algn="l">
              <a:lnSpc>
                <a:spcPct val="141575"/>
              </a:lnSpc>
              <a:spcBef>
                <a:spcPts val="600"/>
              </a:spcBef>
              <a:spcAft>
                <a:spcPts val="0"/>
              </a:spcAft>
              <a:buClr>
                <a:schemeClr val="dk2"/>
              </a:buClr>
              <a:buSzPts val="1100"/>
              <a:buFont typeface="Arial"/>
              <a:buNone/>
            </a:pPr>
            <a:r>
              <a:rPr lang="pl" sz="1050">
                <a:solidFill>
                  <a:schemeClr val="dk2"/>
                </a:solidFill>
              </a:rPr>
              <a:t>Funkcja map frameworku MapReduce jest wykonywana jeden raz dla każdego wiersza tekstu i emituje wszystkie pary klucz-wartość. Dla licznika słów funkcja map emituje parę klucz-wartość dla każdego słowa w tekście, ustawiając jako klucz dane słowo, a jako wartość — 1:</a:t>
            </a:r>
            <a:endParaRPr sz="1050">
              <a:solidFill>
                <a:schemeClr val="dk2"/>
              </a:solidFill>
            </a:endParaRPr>
          </a:p>
          <a:p>
            <a:pPr indent="0" lvl="0" marL="0" marR="25400" rtl="0" algn="l">
              <a:lnSpc>
                <a:spcPct val="141575"/>
              </a:lnSpc>
              <a:spcBef>
                <a:spcPts val="600"/>
              </a:spcBef>
              <a:spcAft>
                <a:spcPts val="0"/>
              </a:spcAft>
              <a:buClr>
                <a:schemeClr val="dk2"/>
              </a:buClr>
              <a:buSzPts val="1100"/>
              <a:buFont typeface="Arial"/>
              <a:buNone/>
            </a:pPr>
            <a:r>
              <a:rPr lang="pl" sz="1050">
                <a:solidFill>
                  <a:schemeClr val="dk2"/>
                </a:solidFill>
              </a:rPr>
              <a:t>„Następnie MapReduce organizuje dane wyjściowe z funkcji map, tak aby wszystkie wartości z tego samego klucza były pogrupowane.</a:t>
            </a:r>
            <a:endParaRPr sz="1050">
              <a:solidFill>
                <a:schemeClr val="dk2"/>
              </a:solidFill>
            </a:endParaRPr>
          </a:p>
          <a:p>
            <a:pPr indent="0" lvl="0" marL="0" marR="25400" rtl="0" algn="l">
              <a:lnSpc>
                <a:spcPct val="141575"/>
              </a:lnSpc>
              <a:spcBef>
                <a:spcPts val="600"/>
              </a:spcBef>
              <a:spcAft>
                <a:spcPts val="0"/>
              </a:spcAft>
              <a:buClr>
                <a:schemeClr val="dk2"/>
              </a:buClr>
              <a:buSzPts val="1100"/>
              <a:buFont typeface="Arial"/>
              <a:buNone/>
            </a:pPr>
            <a:r>
              <a:rPr lang="pl" sz="1050">
                <a:solidFill>
                  <a:schemeClr val="dk2"/>
                </a:solidFill>
              </a:rPr>
              <a:t>Funkcja reduce przyjmuje wtedy pełną listę wartości współdzielących ten sam klucz i jako ostateczne dane wyjściowe emituje nowe pary klucz-wartość. W liczniku słów dane wejściowe stanowi wartość 1 dla każdego słowa, a reduktor po prostu sumuje te wartości, aby obliczyć liczbę wystąpień danego słowa:”</a:t>
            </a:r>
            <a:endParaRPr sz="1050">
              <a:solidFill>
                <a:schemeClr val="dk2"/>
              </a:solidFill>
            </a:endParaRPr>
          </a:p>
          <a:p>
            <a:pPr indent="0" lvl="0" marL="0" rtl="0" algn="l">
              <a:lnSpc>
                <a:spcPct val="100000"/>
              </a:lnSpc>
              <a:spcBef>
                <a:spcPts val="0"/>
              </a:spcBef>
              <a:spcAft>
                <a:spcPts val="0"/>
              </a:spcAft>
              <a:buSzPts val="1400"/>
              <a:buNone/>
            </a:pPr>
            <a:r>
              <a:t/>
            </a:r>
            <a:endParaRPr>
              <a:solidFill>
                <a:srgbClr val="21212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eriod"/>
            </a:pPr>
            <a:r>
              <a:rPr lang="pl"/>
              <a:t>Jak widac na slajdzie, mamy bardzo proste zadanie. Zadanie polega na tym ze mamy znalesc sume wartosci dla wskazanej listy. Jezeli chodzi o tradycyjne programowanie w pythonie mozemy zrobic to na kilka sposobow. Przykladowo mozemy uzyc wbudowanych funkcji pythona, lub dokonac takiej operacji z wykorzystaniem petli for.</a:t>
            </a:r>
            <a:endParaRPr/>
          </a:p>
          <a:p>
            <a:pPr indent="-317500" lvl="0" marL="457200" rtl="0" algn="l">
              <a:lnSpc>
                <a:spcPct val="100000"/>
              </a:lnSpc>
              <a:spcBef>
                <a:spcPts val="0"/>
              </a:spcBef>
              <a:spcAft>
                <a:spcPts val="0"/>
              </a:spcAft>
              <a:buSzPts val="1400"/>
              <a:buAutoNum type="arabicPeriod"/>
            </a:pPr>
            <a:r>
              <a:rPr lang="pl"/>
              <a:t>Mozemy tez zrobic to troche ladniej z punktu widzenia programistycznego i wszystkich fanow jednolinijkowych funkcji wykorzystac do tego programowanie funkcyjne.</a:t>
            </a:r>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eriod"/>
            </a:pPr>
            <a:r>
              <a:rPr lang="pl"/>
              <a:t>Z punktu widzenia obliczen rownoleglych warto by bylo zadac sobie pytanie jaka jest roznica miedzy tymi dwoma metodami </a:t>
            </a:r>
            <a:endParaRPr/>
          </a:p>
          <a:p>
            <a:pPr indent="-317500" lvl="0" marL="457200" rtl="0" algn="l">
              <a:lnSpc>
                <a:spcPct val="100000"/>
              </a:lnSpc>
              <a:spcBef>
                <a:spcPts val="0"/>
              </a:spcBef>
              <a:spcAft>
                <a:spcPts val="0"/>
              </a:spcAft>
              <a:buSzPts val="1400"/>
              <a:buAutoNum type="arabicPeriod"/>
            </a:pPr>
            <a:r>
              <a:rPr lang="pl"/>
              <a:t>Roznica jest taka ze petla for w tym przypadku bedzie sie wykonywala sekwencje od poczatku do konca , czyli mamy okreslony okreslony sposob przetwarzania</a:t>
            </a:r>
            <a:endParaRPr/>
          </a:p>
          <a:p>
            <a:pPr indent="-317500" lvl="0" marL="457200" rtl="0" algn="l">
              <a:lnSpc>
                <a:spcPct val="100000"/>
              </a:lnSpc>
              <a:spcBef>
                <a:spcPts val="0"/>
              </a:spcBef>
              <a:spcAft>
                <a:spcPts val="0"/>
              </a:spcAft>
              <a:buSzPts val="1400"/>
              <a:buAutoNum type="arabicPeriod"/>
            </a:pPr>
            <a:r>
              <a:rPr lang="pl"/>
              <a:t>W przypadku map-reduce kolejnosc przetwarzania nie jest zdefiniowana. </a:t>
            </a:r>
            <a:endParaRPr/>
          </a:p>
          <a:p>
            <a:pPr indent="-317500" lvl="0" marL="457200" rtl="0" algn="l">
              <a:lnSpc>
                <a:spcPct val="100000"/>
              </a:lnSpc>
              <a:spcBef>
                <a:spcPts val="0"/>
              </a:spcBef>
              <a:spcAft>
                <a:spcPts val="0"/>
              </a:spcAft>
              <a:buSzPts val="1400"/>
              <a:buAutoNum type="arabicPeriod"/>
            </a:pPr>
            <a:r>
              <a:rPr lang="pl"/>
              <a:t>W nastepnym kroku pokaze jak oba sposoby beda przetwarzane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Możemy myśleć o operacji redukcji jako o drzewie binarnym, gdzie liście są elementami listy, a "korzeń" jest wynikiem końcowym.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2"/>
              </a:buClr>
              <a:buSzPts val="1100"/>
              <a:buFont typeface="Arial"/>
              <a:buNone/>
            </a:pPr>
            <a:r>
              <a:rPr lang="pl"/>
              <a:t>Kolejność, w jakiej zastosowana jest operacja reduce **zdetermionowana w run time**  zależy od sposobu partycjonowania RDD w klastrze.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SzPts val="1400"/>
              <a:buNone/>
            </a:pPr>
            <a:r>
              <a:rPr lang="pl" sz="1050"/>
              <a:t>Czyli w tym momencie poznalismy roznice pomiedzy tradycyjnym przetwarzaniem w pythonie na pojedynczej maszynie, a przetwarzaniem danych rownolegle. Niemniej jednak to ze bedziemy korzystac w paradygmatu map reduce, nie znaczy ze za kazdym razem wykonamy obliczenia w sposob poprawny. </a:t>
            </a:r>
            <a:endParaRPr sz="1050"/>
          </a:p>
          <a:p>
            <a:pPr indent="0" lvl="0" marL="457200" marR="25400" rtl="0" algn="l">
              <a:lnSpc>
                <a:spcPct val="141575"/>
              </a:lnSpc>
              <a:spcBef>
                <a:spcPts val="600"/>
              </a:spcBef>
              <a:spcAft>
                <a:spcPts val="0"/>
              </a:spcAft>
              <a:buSzPts val="1400"/>
              <a:buNone/>
            </a:pPr>
            <a:r>
              <a:rPr lang="pl" sz="1050"/>
              <a:t>Commutavity : przemienność</a:t>
            </a:r>
            <a:endParaRPr sz="1050"/>
          </a:p>
          <a:p>
            <a:pPr indent="0" lvl="0" marL="457200" marR="25400" rtl="0" algn="l">
              <a:lnSpc>
                <a:spcPct val="141575"/>
              </a:lnSpc>
              <a:spcBef>
                <a:spcPts val="600"/>
              </a:spcBef>
              <a:spcAft>
                <a:spcPts val="0"/>
              </a:spcAft>
              <a:buSzPts val="1400"/>
              <a:buNone/>
            </a:pPr>
            <a:r>
              <a:rPr lang="pl" sz="1050"/>
              <a:t>Jakie operacje arytmetyczne są przemienne ? </a:t>
            </a:r>
            <a:endParaRPr sz="1050"/>
          </a:p>
          <a:p>
            <a:pPr indent="457200" lvl="0" marL="0" marR="25400" rtl="0" algn="l">
              <a:lnSpc>
                <a:spcPct val="141575"/>
              </a:lnSpc>
              <a:spcBef>
                <a:spcPts val="600"/>
              </a:spcBef>
              <a:spcAft>
                <a:spcPts val="0"/>
              </a:spcAft>
              <a:buSzPts val="1400"/>
              <a:buNone/>
            </a:pPr>
            <a:r>
              <a:rPr lang="pl" sz="1300"/>
              <a:t>Przykłady działań przemiennych:</a:t>
            </a:r>
            <a:endParaRPr sz="1300"/>
          </a:p>
          <a:p>
            <a:pPr indent="-311150" lvl="0" marL="685800" rtl="0" algn="l">
              <a:lnSpc>
                <a:spcPct val="115000"/>
              </a:lnSpc>
              <a:spcBef>
                <a:spcPts val="700"/>
              </a:spcBef>
              <a:spcAft>
                <a:spcPts val="0"/>
              </a:spcAft>
              <a:buClr>
                <a:srgbClr val="000000"/>
              </a:buClr>
              <a:buSzPts val="1300"/>
              <a:buChar char="●"/>
            </a:pPr>
            <a:r>
              <a:rPr lang="pl" sz="1300" u="sng">
                <a:solidFill>
                  <a:schemeClr val="hlink"/>
                </a:solidFill>
                <a:hlinkClick r:id="rId2"/>
              </a:rPr>
              <a:t>dodawanie</a:t>
            </a:r>
            <a:r>
              <a:rPr lang="pl" sz="1300"/>
              <a:t> </a:t>
            </a:r>
            <a:r>
              <a:rPr lang="pl" sz="1300" u="sng">
                <a:solidFill>
                  <a:schemeClr val="hlink"/>
                </a:solidFill>
                <a:hlinkClick r:id="rId3"/>
              </a:rPr>
              <a:t>liczb rzeczywistych</a:t>
            </a:r>
            <a:r>
              <a:rPr lang="pl" sz="1300"/>
              <a:t>,</a:t>
            </a:r>
            <a:endParaRPr sz="1300"/>
          </a:p>
          <a:p>
            <a:pPr indent="-311150" lvl="0" marL="685800" rtl="0" algn="l">
              <a:lnSpc>
                <a:spcPct val="115000"/>
              </a:lnSpc>
              <a:spcBef>
                <a:spcPts val="0"/>
              </a:spcBef>
              <a:spcAft>
                <a:spcPts val="0"/>
              </a:spcAft>
              <a:buClr>
                <a:srgbClr val="000000"/>
              </a:buClr>
              <a:buSzPts val="1300"/>
              <a:buChar char="●"/>
            </a:pPr>
            <a:r>
              <a:rPr lang="pl" sz="1300" u="sng">
                <a:solidFill>
                  <a:schemeClr val="hlink"/>
                </a:solidFill>
                <a:hlinkClick r:id="rId4"/>
              </a:rPr>
              <a:t>mnożenie</a:t>
            </a:r>
            <a:r>
              <a:rPr lang="pl" sz="1300"/>
              <a:t> </a:t>
            </a:r>
            <a:r>
              <a:rPr lang="pl" sz="1300" u="sng">
                <a:solidFill>
                  <a:schemeClr val="hlink"/>
                </a:solidFill>
                <a:hlinkClick r:id="rId5"/>
              </a:rPr>
              <a:t>liczb zespolonych</a:t>
            </a:r>
            <a:r>
              <a:rPr lang="pl" sz="1300"/>
              <a:t>,</a:t>
            </a:r>
            <a:endParaRPr sz="1300"/>
          </a:p>
          <a:p>
            <a:pPr indent="0" lvl="0" marL="457200" marR="25400" rtl="0" algn="l">
              <a:lnSpc>
                <a:spcPct val="141575"/>
              </a:lnSpc>
              <a:spcBef>
                <a:spcPts val="100"/>
              </a:spcBef>
              <a:spcAft>
                <a:spcPts val="0"/>
              </a:spcAft>
              <a:buSzPts val="1400"/>
              <a:buNone/>
            </a:pPr>
            <a:r>
              <a:t/>
            </a:r>
            <a:endParaRPr sz="1050"/>
          </a:p>
          <a:p>
            <a:pPr indent="0" lvl="0" marL="457200" marR="25400" rtl="0" algn="l">
              <a:lnSpc>
                <a:spcPct val="141575"/>
              </a:lnSpc>
              <a:spcBef>
                <a:spcPts val="600"/>
              </a:spcBef>
              <a:spcAft>
                <a:spcPts val="0"/>
              </a:spcAft>
              <a:buSzPts val="1400"/>
              <a:buNone/>
            </a:pPr>
            <a:r>
              <a:rPr lang="pl" sz="1050"/>
              <a:t>Jakie operacje arytmetyczne nie są przemienne ? </a:t>
            </a:r>
            <a:endParaRPr sz="1050"/>
          </a:p>
          <a:p>
            <a:pPr indent="-311150" lvl="0" marL="685800" rtl="0" algn="l">
              <a:lnSpc>
                <a:spcPct val="115000"/>
              </a:lnSpc>
              <a:spcBef>
                <a:spcPts val="700"/>
              </a:spcBef>
              <a:spcAft>
                <a:spcPts val="0"/>
              </a:spcAft>
              <a:buClr>
                <a:schemeClr val="dk2"/>
              </a:buClr>
              <a:buSzPts val="1300"/>
              <a:buChar char="●"/>
            </a:pPr>
            <a:r>
              <a:rPr lang="pl" sz="1300">
                <a:solidFill>
                  <a:schemeClr val="dk2"/>
                </a:solidFill>
              </a:rPr>
              <a:t>odejmowanie liczb rzeczywistych</a:t>
            </a:r>
            <a:endParaRPr sz="1300">
              <a:solidFill>
                <a:schemeClr val="dk2"/>
              </a:solidFill>
            </a:endParaRPr>
          </a:p>
          <a:p>
            <a:pPr indent="-311150" lvl="0" marL="685800" rtl="0" algn="l">
              <a:lnSpc>
                <a:spcPct val="115000"/>
              </a:lnSpc>
              <a:spcBef>
                <a:spcPts val="0"/>
              </a:spcBef>
              <a:spcAft>
                <a:spcPts val="0"/>
              </a:spcAft>
              <a:buClr>
                <a:schemeClr val="dk2"/>
              </a:buClr>
              <a:buSzPts val="1300"/>
              <a:buChar char="●"/>
            </a:pPr>
            <a:r>
              <a:rPr lang="pl" sz="1300">
                <a:solidFill>
                  <a:schemeClr val="dk2"/>
                </a:solidFill>
              </a:rPr>
              <a:t>dzielenie </a:t>
            </a:r>
            <a:r>
              <a:rPr lang="pl" sz="1300" u="sng">
                <a:solidFill>
                  <a:schemeClr val="dk2"/>
                </a:solidFill>
                <a:hlinkClick r:id="rId6"/>
              </a:rPr>
              <a:t>liczb zespolonych</a:t>
            </a:r>
            <a:r>
              <a:rPr lang="pl" sz="1300">
                <a:solidFill>
                  <a:schemeClr val="dk2"/>
                </a:solidFill>
              </a:rPr>
              <a:t>,</a:t>
            </a:r>
            <a:endParaRPr sz="1300">
              <a:solidFill>
                <a:schemeClr val="dk2"/>
              </a:solidFill>
            </a:endParaRPr>
          </a:p>
          <a:p>
            <a:pPr indent="0" lvl="0" marL="0" rtl="0" algn="l">
              <a:lnSpc>
                <a:spcPct val="115000"/>
              </a:lnSpc>
              <a:spcBef>
                <a:spcPts val="700"/>
              </a:spcBef>
              <a:spcAft>
                <a:spcPts val="0"/>
              </a:spcAft>
              <a:buSzPts val="1400"/>
              <a:buNone/>
            </a:pPr>
            <a:r>
              <a:t/>
            </a:r>
            <a:endParaRPr sz="1300">
              <a:solidFill>
                <a:schemeClr val="dk2"/>
              </a:solidFill>
            </a:endParaRPr>
          </a:p>
          <a:p>
            <a:pPr indent="0" lvl="0" marL="0" rtl="0" algn="l">
              <a:lnSpc>
                <a:spcPct val="115000"/>
              </a:lnSpc>
              <a:spcBef>
                <a:spcPts val="700"/>
              </a:spcBef>
              <a:spcAft>
                <a:spcPts val="0"/>
              </a:spcAft>
              <a:buSzPts val="1400"/>
              <a:buNone/>
            </a:pPr>
            <a:r>
              <a:rPr lang="pl" sz="1300">
                <a:solidFill>
                  <a:schemeClr val="dk2"/>
                </a:solidFill>
              </a:rPr>
              <a:t>	Wiedzac to wiemy ze nie mozemy wykorzystac operacji reduce w ktorej odejmujemy poszczegolne elementy od siebie. Teraz pytanie, z praktycznego punktu widzenia, dlaczego nie mozemy tego zrobic. Zalozlmy ze mamy liste 3 elementowa [1,2,3], i rownolegle wykonujemy operacje reduce w której odejmujemy poszczegolne elementy. Komputery moga to zrobic na kilka sposob, przykladowa 1-2-3 = -4 , ale 3-2-1 = 0. </a:t>
            </a:r>
            <a:endParaRPr sz="1300">
              <a:solidFill>
                <a:schemeClr val="dk2"/>
              </a:solidFill>
            </a:endParaRPr>
          </a:p>
          <a:p>
            <a:pPr indent="0" lvl="0" marL="0" rtl="0" algn="l">
              <a:lnSpc>
                <a:spcPct val="115000"/>
              </a:lnSpc>
              <a:spcBef>
                <a:spcPts val="700"/>
              </a:spcBef>
              <a:spcAft>
                <a:spcPts val="0"/>
              </a:spcAft>
              <a:buSzPts val="1400"/>
              <a:buNone/>
            </a:pPr>
            <a:r>
              <a:rPr lang="pl" sz="1300">
                <a:solidFill>
                  <a:schemeClr val="dk2"/>
                </a:solidFill>
              </a:rPr>
              <a:t>Znajomosc tej zaleznosci obliczen rownoleglych powoduje to ze potrafimy uniknac bledow ktore pozniej w czasie pisania kodu jest dosyc czesto wykryc.</a:t>
            </a:r>
            <a:endParaRPr sz="1300">
              <a:solidFill>
                <a:schemeClr val="dk2"/>
              </a:solidFill>
            </a:endParaRPr>
          </a:p>
          <a:p>
            <a:pPr indent="0" lvl="0" marL="0" rtl="0" algn="l">
              <a:lnSpc>
                <a:spcPct val="115000"/>
              </a:lnSpc>
              <a:spcBef>
                <a:spcPts val="700"/>
              </a:spcBef>
              <a:spcAft>
                <a:spcPts val="0"/>
              </a:spcAft>
              <a:buSzPts val="1400"/>
              <a:buNone/>
            </a:pPr>
            <a:r>
              <a:t/>
            </a:r>
            <a:endParaRPr sz="1300">
              <a:solidFill>
                <a:schemeClr val="dk2"/>
              </a:solidFill>
            </a:endParaRPr>
          </a:p>
          <a:p>
            <a:pPr indent="0" lvl="0" marL="0" rtl="0" algn="l">
              <a:lnSpc>
                <a:spcPct val="115000"/>
              </a:lnSpc>
              <a:spcBef>
                <a:spcPts val="700"/>
              </a:spcBef>
              <a:spcAft>
                <a:spcPts val="0"/>
              </a:spcAft>
              <a:buSzPts val="1400"/>
              <a:buNone/>
            </a:pPr>
            <a:r>
              <a:rPr lang="pl" sz="1300">
                <a:solidFill>
                  <a:schemeClr val="dk2"/>
                </a:solidFill>
              </a:rPr>
              <a:t>Podsumowujac czesc o map reduce, wiemy ze :</a:t>
            </a:r>
            <a:endParaRPr sz="1300">
              <a:solidFill>
                <a:schemeClr val="dk2"/>
              </a:solidFill>
            </a:endParaRPr>
          </a:p>
          <a:p>
            <a:pPr indent="-311150" lvl="0" marL="457200" rtl="0" algn="l">
              <a:lnSpc>
                <a:spcPct val="115000"/>
              </a:lnSpc>
              <a:spcBef>
                <a:spcPts val="700"/>
              </a:spcBef>
              <a:spcAft>
                <a:spcPts val="0"/>
              </a:spcAft>
              <a:buClr>
                <a:schemeClr val="dk2"/>
              </a:buClr>
              <a:buSzPts val="1300"/>
              <a:buChar char="●"/>
            </a:pPr>
            <a:r>
              <a:rPr lang="pl" sz="1300">
                <a:solidFill>
                  <a:schemeClr val="dk2"/>
                </a:solidFill>
              </a:rPr>
              <a:t>map reduce jest abstrakcja przetwarzania</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pl" sz="1300">
                <a:solidFill>
                  <a:schemeClr val="dk2"/>
                </a:solidFill>
              </a:rPr>
              <a:t>wiemy rowniez, ze aby dokonac przetwarzania rownoleglego, nasze dzialania nie moga byc zalezne od prawa lacznosci i asocjatywnosci. </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pl" sz="1300">
                <a:solidFill>
                  <a:schemeClr val="dk2"/>
                </a:solidFill>
              </a:rPr>
              <a:t>wiemy rowniez ze nie moge zalezec od kolejnego przetwarzania danych oraz ze programujac obliczenia w sparku, nie wykonuja sie one natychmiast, lecz tworzy sie tzw plan przetwarzania, i dopiero w momencie w ktorym bedziemy chcieli/musieli przetworzyc te dane, wczesniej zaplanowane operacje zostana wykonane.</a:t>
            </a:r>
            <a:endParaRPr sz="1300">
              <a:solidFill>
                <a:schemeClr val="dk2"/>
              </a:solidFill>
            </a:endParaRPr>
          </a:p>
          <a:p>
            <a:pPr indent="0" lvl="0" marL="457200" marR="25400" rtl="0" algn="l">
              <a:lnSpc>
                <a:spcPct val="141575"/>
              </a:lnSpc>
              <a:spcBef>
                <a:spcPts val="100"/>
              </a:spcBef>
              <a:spcAft>
                <a:spcPts val="0"/>
              </a:spcAft>
              <a:buSzPts val="1400"/>
              <a:buNone/>
            </a:pPr>
            <a:r>
              <a:t/>
            </a:r>
            <a:endParaRPr sz="1050"/>
          </a:p>
          <a:p>
            <a:pPr indent="0" lvl="0" marL="0" rtl="0" algn="l">
              <a:lnSpc>
                <a:spcPct val="100000"/>
              </a:lnSpc>
              <a:spcBef>
                <a:spcPts val="60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Tu dodać że wraz z mapowaniem dochodzi dodatkowy element. Leniwa ewaluacja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20596a7f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720596a7f1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20596a7f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720596a7f1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SzPts val="1400"/>
              <a:buNone/>
            </a:pPr>
            <a:r>
              <a:rPr lang="pl" sz="1050"/>
              <a:t>Czyli w tym momencie poznalismy roznice pomiedzy tradycyjnym przetwarzaniem w pythonie na pojedynczej maszynie, a przetwarzaniem danych rownolegle. Niemniej jednak to ze bedziemy korzystac w paradygmatu map reduce, nie znaczy ze za kazdym razem wykonamy obliczenia w sposob poprawny. </a:t>
            </a:r>
            <a:endParaRPr sz="1050"/>
          </a:p>
          <a:p>
            <a:pPr indent="0" lvl="0" marL="457200" marR="25400" rtl="0" algn="l">
              <a:lnSpc>
                <a:spcPct val="141575"/>
              </a:lnSpc>
              <a:spcBef>
                <a:spcPts val="600"/>
              </a:spcBef>
              <a:spcAft>
                <a:spcPts val="0"/>
              </a:spcAft>
              <a:buSzPts val="1400"/>
              <a:buNone/>
            </a:pPr>
            <a:r>
              <a:rPr lang="pl" sz="1050"/>
              <a:t>Commutavity : przemienność</a:t>
            </a:r>
            <a:endParaRPr sz="1050"/>
          </a:p>
          <a:p>
            <a:pPr indent="0" lvl="0" marL="457200" marR="25400" rtl="0" algn="l">
              <a:lnSpc>
                <a:spcPct val="141575"/>
              </a:lnSpc>
              <a:spcBef>
                <a:spcPts val="600"/>
              </a:spcBef>
              <a:spcAft>
                <a:spcPts val="0"/>
              </a:spcAft>
              <a:buSzPts val="1400"/>
              <a:buNone/>
            </a:pPr>
            <a:r>
              <a:rPr lang="pl" sz="1050"/>
              <a:t>Jakie operacje arytmetyczne są przemienne ? </a:t>
            </a:r>
            <a:endParaRPr sz="1050"/>
          </a:p>
          <a:p>
            <a:pPr indent="457200" lvl="0" marL="0" marR="25400" rtl="0" algn="l">
              <a:lnSpc>
                <a:spcPct val="141575"/>
              </a:lnSpc>
              <a:spcBef>
                <a:spcPts val="600"/>
              </a:spcBef>
              <a:spcAft>
                <a:spcPts val="0"/>
              </a:spcAft>
              <a:buSzPts val="1400"/>
              <a:buNone/>
            </a:pPr>
            <a:r>
              <a:rPr lang="pl" sz="1300"/>
              <a:t>Przykłady działań przemiennych:</a:t>
            </a:r>
            <a:endParaRPr sz="1300"/>
          </a:p>
          <a:p>
            <a:pPr indent="-311150" lvl="0" marL="685800" rtl="0" algn="l">
              <a:lnSpc>
                <a:spcPct val="115000"/>
              </a:lnSpc>
              <a:spcBef>
                <a:spcPts val="700"/>
              </a:spcBef>
              <a:spcAft>
                <a:spcPts val="0"/>
              </a:spcAft>
              <a:buClr>
                <a:srgbClr val="000000"/>
              </a:buClr>
              <a:buSzPts val="1300"/>
              <a:buChar char="●"/>
            </a:pPr>
            <a:r>
              <a:rPr lang="pl" sz="1300" u="sng">
                <a:solidFill>
                  <a:schemeClr val="hlink"/>
                </a:solidFill>
                <a:hlinkClick r:id="rId2"/>
              </a:rPr>
              <a:t>dodawanie</a:t>
            </a:r>
            <a:r>
              <a:rPr lang="pl" sz="1300"/>
              <a:t> </a:t>
            </a:r>
            <a:r>
              <a:rPr lang="pl" sz="1300" u="sng">
                <a:solidFill>
                  <a:schemeClr val="hlink"/>
                </a:solidFill>
                <a:hlinkClick r:id="rId3"/>
              </a:rPr>
              <a:t>liczb rzeczywistych</a:t>
            </a:r>
            <a:r>
              <a:rPr lang="pl" sz="1300"/>
              <a:t>,</a:t>
            </a:r>
            <a:endParaRPr sz="1300"/>
          </a:p>
          <a:p>
            <a:pPr indent="-311150" lvl="0" marL="685800" rtl="0" algn="l">
              <a:lnSpc>
                <a:spcPct val="115000"/>
              </a:lnSpc>
              <a:spcBef>
                <a:spcPts val="0"/>
              </a:spcBef>
              <a:spcAft>
                <a:spcPts val="0"/>
              </a:spcAft>
              <a:buClr>
                <a:srgbClr val="000000"/>
              </a:buClr>
              <a:buSzPts val="1300"/>
              <a:buChar char="●"/>
            </a:pPr>
            <a:r>
              <a:rPr lang="pl" sz="1300" u="sng">
                <a:solidFill>
                  <a:schemeClr val="hlink"/>
                </a:solidFill>
                <a:hlinkClick r:id="rId4"/>
              </a:rPr>
              <a:t>mnożenie</a:t>
            </a:r>
            <a:r>
              <a:rPr lang="pl" sz="1300"/>
              <a:t> </a:t>
            </a:r>
            <a:r>
              <a:rPr lang="pl" sz="1300" u="sng">
                <a:solidFill>
                  <a:schemeClr val="hlink"/>
                </a:solidFill>
                <a:hlinkClick r:id="rId5"/>
              </a:rPr>
              <a:t>liczb zespolonych</a:t>
            </a:r>
            <a:r>
              <a:rPr lang="pl" sz="1300"/>
              <a:t>,</a:t>
            </a:r>
            <a:endParaRPr sz="1300"/>
          </a:p>
          <a:p>
            <a:pPr indent="0" lvl="0" marL="457200" marR="25400" rtl="0" algn="l">
              <a:lnSpc>
                <a:spcPct val="141575"/>
              </a:lnSpc>
              <a:spcBef>
                <a:spcPts val="100"/>
              </a:spcBef>
              <a:spcAft>
                <a:spcPts val="0"/>
              </a:spcAft>
              <a:buSzPts val="1400"/>
              <a:buNone/>
            </a:pPr>
            <a:r>
              <a:t/>
            </a:r>
            <a:endParaRPr sz="1050"/>
          </a:p>
          <a:p>
            <a:pPr indent="0" lvl="0" marL="457200" marR="25400" rtl="0" algn="l">
              <a:lnSpc>
                <a:spcPct val="141575"/>
              </a:lnSpc>
              <a:spcBef>
                <a:spcPts val="600"/>
              </a:spcBef>
              <a:spcAft>
                <a:spcPts val="0"/>
              </a:spcAft>
              <a:buSzPts val="1400"/>
              <a:buNone/>
            </a:pPr>
            <a:r>
              <a:rPr lang="pl" sz="1050"/>
              <a:t>Jakie operacje arytmetyczne nie są przemienne ? </a:t>
            </a:r>
            <a:endParaRPr sz="1050"/>
          </a:p>
          <a:p>
            <a:pPr indent="-311150" lvl="0" marL="685800" rtl="0" algn="l">
              <a:lnSpc>
                <a:spcPct val="115000"/>
              </a:lnSpc>
              <a:spcBef>
                <a:spcPts val="700"/>
              </a:spcBef>
              <a:spcAft>
                <a:spcPts val="0"/>
              </a:spcAft>
              <a:buClr>
                <a:schemeClr val="dk2"/>
              </a:buClr>
              <a:buSzPts val="1300"/>
              <a:buChar char="●"/>
            </a:pPr>
            <a:r>
              <a:rPr lang="pl" sz="1300">
                <a:solidFill>
                  <a:schemeClr val="dk2"/>
                </a:solidFill>
              </a:rPr>
              <a:t>odejmowanie liczb rzeczywistych</a:t>
            </a:r>
            <a:endParaRPr sz="1300">
              <a:solidFill>
                <a:schemeClr val="dk2"/>
              </a:solidFill>
            </a:endParaRPr>
          </a:p>
          <a:p>
            <a:pPr indent="-311150" lvl="0" marL="685800" rtl="0" algn="l">
              <a:lnSpc>
                <a:spcPct val="115000"/>
              </a:lnSpc>
              <a:spcBef>
                <a:spcPts val="0"/>
              </a:spcBef>
              <a:spcAft>
                <a:spcPts val="0"/>
              </a:spcAft>
              <a:buClr>
                <a:schemeClr val="dk2"/>
              </a:buClr>
              <a:buSzPts val="1300"/>
              <a:buChar char="●"/>
            </a:pPr>
            <a:r>
              <a:rPr lang="pl" sz="1300">
                <a:solidFill>
                  <a:schemeClr val="dk2"/>
                </a:solidFill>
              </a:rPr>
              <a:t>dzielenie </a:t>
            </a:r>
            <a:r>
              <a:rPr lang="pl" sz="1300" u="sng">
                <a:solidFill>
                  <a:schemeClr val="dk2"/>
                </a:solidFill>
                <a:hlinkClick r:id="rId6"/>
              </a:rPr>
              <a:t>liczb zespolonych</a:t>
            </a:r>
            <a:r>
              <a:rPr lang="pl" sz="1300">
                <a:solidFill>
                  <a:schemeClr val="dk2"/>
                </a:solidFill>
              </a:rPr>
              <a:t>,</a:t>
            </a:r>
            <a:endParaRPr sz="1300">
              <a:solidFill>
                <a:schemeClr val="dk2"/>
              </a:solidFill>
            </a:endParaRPr>
          </a:p>
          <a:p>
            <a:pPr indent="0" lvl="0" marL="0" rtl="0" algn="l">
              <a:lnSpc>
                <a:spcPct val="115000"/>
              </a:lnSpc>
              <a:spcBef>
                <a:spcPts val="700"/>
              </a:spcBef>
              <a:spcAft>
                <a:spcPts val="0"/>
              </a:spcAft>
              <a:buSzPts val="1400"/>
              <a:buNone/>
            </a:pPr>
            <a:r>
              <a:t/>
            </a:r>
            <a:endParaRPr sz="1300">
              <a:solidFill>
                <a:schemeClr val="dk2"/>
              </a:solidFill>
            </a:endParaRPr>
          </a:p>
          <a:p>
            <a:pPr indent="0" lvl="0" marL="0" rtl="0" algn="l">
              <a:lnSpc>
                <a:spcPct val="115000"/>
              </a:lnSpc>
              <a:spcBef>
                <a:spcPts val="700"/>
              </a:spcBef>
              <a:spcAft>
                <a:spcPts val="0"/>
              </a:spcAft>
              <a:buSzPts val="1400"/>
              <a:buNone/>
            </a:pPr>
            <a:r>
              <a:rPr lang="pl" sz="1300">
                <a:solidFill>
                  <a:schemeClr val="dk2"/>
                </a:solidFill>
              </a:rPr>
              <a:t>	Wiedzac to wiemy ze nie mozemy wykorzystac operacji reduce w ktorej odejmujemy poszczegolne elementy od siebie. Teraz pytanie, z praktycznego punktu widzenia, dlaczego nie mozemy tego zrobic. Zalozlmy ze mamy liste 3 elementowa [1,2,3], i rownolegle wykonujemy operacje reduce w której odejmujemy poszczegolne elementy. Komputery moga to zrobic na kilka sposob, przykladowa 1-2-3 = -4 , ale 3-2-1 = 0. </a:t>
            </a:r>
            <a:endParaRPr sz="1300">
              <a:solidFill>
                <a:schemeClr val="dk2"/>
              </a:solidFill>
            </a:endParaRPr>
          </a:p>
          <a:p>
            <a:pPr indent="0" lvl="0" marL="0" rtl="0" algn="l">
              <a:lnSpc>
                <a:spcPct val="115000"/>
              </a:lnSpc>
              <a:spcBef>
                <a:spcPts val="700"/>
              </a:spcBef>
              <a:spcAft>
                <a:spcPts val="0"/>
              </a:spcAft>
              <a:buSzPts val="1400"/>
              <a:buNone/>
            </a:pPr>
            <a:r>
              <a:rPr lang="pl" sz="1300">
                <a:solidFill>
                  <a:schemeClr val="dk2"/>
                </a:solidFill>
              </a:rPr>
              <a:t>Znajomosc tej zaleznosci obliczen rownoleglych powoduje to ze potrafimy uniknac bledow ktore pozniej w czasie pisania kodu jest dosyc czesto wykryc.</a:t>
            </a:r>
            <a:endParaRPr sz="1300">
              <a:solidFill>
                <a:schemeClr val="dk2"/>
              </a:solidFill>
            </a:endParaRPr>
          </a:p>
          <a:p>
            <a:pPr indent="0" lvl="0" marL="0" rtl="0" algn="l">
              <a:lnSpc>
                <a:spcPct val="115000"/>
              </a:lnSpc>
              <a:spcBef>
                <a:spcPts val="700"/>
              </a:spcBef>
              <a:spcAft>
                <a:spcPts val="0"/>
              </a:spcAft>
              <a:buSzPts val="1400"/>
              <a:buNone/>
            </a:pPr>
            <a:r>
              <a:t/>
            </a:r>
            <a:endParaRPr sz="1300">
              <a:solidFill>
                <a:schemeClr val="dk2"/>
              </a:solidFill>
            </a:endParaRPr>
          </a:p>
          <a:p>
            <a:pPr indent="0" lvl="0" marL="0" rtl="0" algn="l">
              <a:lnSpc>
                <a:spcPct val="115000"/>
              </a:lnSpc>
              <a:spcBef>
                <a:spcPts val="700"/>
              </a:spcBef>
              <a:spcAft>
                <a:spcPts val="0"/>
              </a:spcAft>
              <a:buSzPts val="1400"/>
              <a:buNone/>
            </a:pPr>
            <a:r>
              <a:rPr lang="pl" sz="1300">
                <a:solidFill>
                  <a:schemeClr val="dk2"/>
                </a:solidFill>
              </a:rPr>
              <a:t>Podsumowujac czesc o map reduce, wiemy ze :</a:t>
            </a:r>
            <a:endParaRPr sz="1300">
              <a:solidFill>
                <a:schemeClr val="dk2"/>
              </a:solidFill>
            </a:endParaRPr>
          </a:p>
          <a:p>
            <a:pPr indent="-311150" lvl="0" marL="457200" rtl="0" algn="l">
              <a:lnSpc>
                <a:spcPct val="115000"/>
              </a:lnSpc>
              <a:spcBef>
                <a:spcPts val="700"/>
              </a:spcBef>
              <a:spcAft>
                <a:spcPts val="0"/>
              </a:spcAft>
              <a:buClr>
                <a:schemeClr val="dk2"/>
              </a:buClr>
              <a:buSzPts val="1300"/>
              <a:buChar char="●"/>
            </a:pPr>
            <a:r>
              <a:rPr lang="pl" sz="1300">
                <a:solidFill>
                  <a:schemeClr val="dk2"/>
                </a:solidFill>
              </a:rPr>
              <a:t>map reduce jest abstrakcja przetwarzania</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pl" sz="1300">
                <a:solidFill>
                  <a:schemeClr val="dk2"/>
                </a:solidFill>
              </a:rPr>
              <a:t>wiemy rowniez, ze aby dokonac przetwarzania rownoleglego, nasze dzialania nie moga byc zalezne od prawa lacznosci i asocjatywnosci. </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pl" sz="1300">
                <a:solidFill>
                  <a:schemeClr val="dk2"/>
                </a:solidFill>
              </a:rPr>
              <a:t>wiemy rowniez ze nie moge zalezec od kolejnego przetwarzania danych oraz ze programujac obliczenia w sparku, nie wykonuja sie one natychmiast, lecz tworzy sie tzw plan przetwarzania, i dopiero w momencie w ktorym bedziemy chcieli/musieli przetworzyc te dane, wczesniej zaplanowane operacje zostana wykonane.</a:t>
            </a:r>
            <a:endParaRPr sz="1300">
              <a:solidFill>
                <a:schemeClr val="dk2"/>
              </a:solidFill>
            </a:endParaRPr>
          </a:p>
          <a:p>
            <a:pPr indent="0" lvl="0" marL="457200" marR="25400" rtl="0" algn="l">
              <a:lnSpc>
                <a:spcPct val="141575"/>
              </a:lnSpc>
              <a:spcBef>
                <a:spcPts val="100"/>
              </a:spcBef>
              <a:spcAft>
                <a:spcPts val="0"/>
              </a:spcAft>
              <a:buSzPts val="1400"/>
              <a:buNone/>
            </a:pPr>
            <a:r>
              <a:t/>
            </a:r>
            <a:endParaRPr sz="1050"/>
          </a:p>
          <a:p>
            <a:pPr indent="0" lvl="0" marL="0" rtl="0" algn="l">
              <a:lnSpc>
                <a:spcPct val="100000"/>
              </a:lnSpc>
              <a:spcBef>
                <a:spcPts val="60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W systemach Big Data przy przeliczaniu ogromnych zbiorów danych należy spodziewać się opóźnień związanych z ilością danych.</a:t>
            </a:r>
            <a:br>
              <a:rPr lang="pl"/>
            </a:br>
            <a:r>
              <a:rPr lang="pl"/>
              <a:t>Trzeba jednak pamiętać że największe opóźnienia związane z Big Datą nie są związane z przetwarzaniem a przechowywaniem wyników. </a:t>
            </a:r>
            <a:br>
              <a:rPr lang="pl"/>
            </a:br>
            <a:br>
              <a:rPr lang="pl"/>
            </a:br>
            <a:r>
              <a:rPr lang="pl"/>
              <a:t>Dlatego w tym celu zostały stworzone takie mechanizmy jak </a:t>
            </a:r>
            <a:endParaRPr/>
          </a:p>
          <a:p>
            <a:pPr indent="0" lvl="0" marL="0" rtl="0" algn="l">
              <a:lnSpc>
                <a:spcPct val="100000"/>
              </a:lnSpc>
              <a:spcBef>
                <a:spcPts val="0"/>
              </a:spcBef>
              <a:spcAft>
                <a:spcPts val="0"/>
              </a:spcAft>
              <a:buSzPts val="1400"/>
              <a:buNone/>
            </a:pPr>
            <a:r>
              <a:rPr lang="pl"/>
              <a:t>leniwa ewaluacja które przed chwilą było omawiane </a:t>
            </a:r>
            <a:endParaRPr/>
          </a:p>
          <a:p>
            <a:pPr indent="0" lvl="0" marL="0" rtl="0" algn="l">
              <a:lnSpc>
                <a:spcPct val="100000"/>
              </a:lnSpc>
              <a:spcBef>
                <a:spcPts val="0"/>
              </a:spcBef>
              <a:spcAft>
                <a:spcPts val="0"/>
              </a:spcAft>
              <a:buSzPts val="1400"/>
              <a:buNone/>
            </a:pPr>
            <a:r>
              <a:rPr lang="pl"/>
              <a:t>czy czy cache;owane które omówię później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Na bazie analizy czestotliwosciowej sentymentu zwiazanej ze slowem Big Data wygenerowana powyzsza grafike gdzie hasla przedstawione wiekszymi czcionkami przedstawione sa jako najbardziej popularne.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Gdybyśmy chcieli zdefiniować sobie w taki luźny sposób Big Data to można by było wyróżnić takie słowa jak :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Storage </a:t>
            </a:r>
            <a:endParaRPr/>
          </a:p>
          <a:p>
            <a:pPr indent="0" lvl="0" marL="0" rtl="0" algn="l">
              <a:lnSpc>
                <a:spcPct val="100000"/>
              </a:lnSpc>
              <a:spcBef>
                <a:spcPts val="0"/>
              </a:spcBef>
              <a:spcAft>
                <a:spcPts val="0"/>
              </a:spcAft>
              <a:buSzPts val="1400"/>
              <a:buNone/>
            </a:pPr>
            <a:r>
              <a:rPr lang="pl"/>
              <a:t>Analityka</a:t>
            </a:r>
            <a:endParaRPr/>
          </a:p>
          <a:p>
            <a:pPr indent="0" lvl="0" marL="0" rtl="0" algn="l">
              <a:lnSpc>
                <a:spcPct val="100000"/>
              </a:lnSpc>
              <a:spcBef>
                <a:spcPts val="0"/>
              </a:spcBef>
              <a:spcAft>
                <a:spcPts val="0"/>
              </a:spcAft>
              <a:buSzPts val="1400"/>
              <a:buNone/>
            </a:pPr>
            <a:r>
              <a:rPr lang="pl"/>
              <a:t>Technologie internetowe</a:t>
            </a:r>
            <a:endParaRPr/>
          </a:p>
          <a:p>
            <a:pPr indent="0" lvl="0" marL="0" rtl="0" algn="l">
              <a:lnSpc>
                <a:spcPct val="100000"/>
              </a:lnSpc>
              <a:spcBef>
                <a:spcPts val="0"/>
              </a:spcBef>
              <a:spcAft>
                <a:spcPts val="0"/>
              </a:spcAft>
              <a:buSzPts val="1400"/>
              <a:buNone/>
            </a:pPr>
            <a:r>
              <a:rPr lang="pl"/>
              <a:t>Complex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1f9d8cd2e_1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71f9d8cd2e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SzPts val="1400"/>
              <a:buNone/>
            </a:pPr>
            <a:r>
              <a:rPr lang="pl" sz="1050">
                <a:solidFill>
                  <a:srgbClr val="AAAAAA"/>
                </a:solidFill>
              </a:rPr>
              <a:t>Apache Spark został stworzony w 2013 roku jako częśc rozprawy doktorskiej na UC Berkley w 2013 roku.</a:t>
            </a:r>
            <a:br>
              <a:rPr lang="pl" sz="1050">
                <a:solidFill>
                  <a:srgbClr val="AAAAAA"/>
                </a:solidFill>
              </a:rPr>
            </a:br>
            <a:r>
              <a:rPr lang="pl" sz="1050">
                <a:solidFill>
                  <a:srgbClr val="AAAAAA"/>
                </a:solidFill>
              </a:rPr>
              <a:t>Został napisany w Jave.</a:t>
            </a:r>
            <a:endParaRPr sz="1050">
              <a:solidFill>
                <a:srgbClr val="AAAAAA"/>
              </a:solidFill>
            </a:endParaRPr>
          </a:p>
          <a:p>
            <a:pPr indent="0" lvl="0" marL="0" marR="25400" rtl="0" algn="l">
              <a:lnSpc>
                <a:spcPct val="141575"/>
              </a:lnSpc>
              <a:spcBef>
                <a:spcPts val="0"/>
              </a:spcBef>
              <a:spcAft>
                <a:spcPts val="0"/>
              </a:spcAft>
              <a:buSzPts val="1400"/>
              <a:buNone/>
            </a:pPr>
            <a:r>
              <a:rPr lang="pl" sz="1050">
                <a:solidFill>
                  <a:srgbClr val="AAAAAA"/>
                </a:solidFill>
              </a:rPr>
              <a:t>Jest silnikiem rozproszonego odpytywania i przetwarzania danych </a:t>
            </a:r>
            <a:endParaRPr sz="1050">
              <a:solidFill>
                <a:srgbClr val="AAAAAA"/>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1f9d8cd2e_1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71f9d8cd2e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Jaki ekosystem sparka</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pl"/>
              <a:t>Na samym dole, podstawą jest tzw Hadoop HDFS(rozproszony system plików)  o którym zaraz będę mówił, oraz przykładowo amazon s3 oparty na technologi chmurowej(czyli narzędzie do przechowywania danych w chmurze</a:t>
            </a:r>
            <a:endParaRPr/>
          </a:p>
          <a:p>
            <a:pPr indent="-317500" lvl="0" marL="457200" rtl="0" algn="l">
              <a:lnSpc>
                <a:spcPct val="100000"/>
              </a:lnSpc>
              <a:spcBef>
                <a:spcPts val="0"/>
              </a:spcBef>
              <a:spcAft>
                <a:spcPts val="0"/>
              </a:spcAft>
              <a:buSzPts val="1400"/>
              <a:buChar char="●"/>
            </a:pPr>
            <a:r>
              <a:rPr lang="pl"/>
              <a:t>Kolejnym elementem jest sam spark, za pomocą którego będziemy przetwarzać dane równolegle</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SzPts val="1400"/>
              <a:buNone/>
            </a:pPr>
            <a:r>
              <a:t/>
            </a:r>
            <a:endParaRPr/>
          </a:p>
          <a:p>
            <a:pPr indent="0" lvl="0" marL="457200" rtl="0" algn="l">
              <a:lnSpc>
                <a:spcPct val="100000"/>
              </a:lnSpc>
              <a:spcBef>
                <a:spcPts val="0"/>
              </a:spcBef>
              <a:spcAft>
                <a:spcPts val="0"/>
              </a:spcAft>
              <a:buSzPts val="1400"/>
              <a:buNone/>
            </a:pPr>
            <a:r>
              <a:rPr lang="pl"/>
              <a:t>Spark generalnie posiada  4 podstawowe frameworki : </a:t>
            </a:r>
            <a:endParaRPr/>
          </a:p>
          <a:p>
            <a:pPr indent="-317500" lvl="0" marL="457200" rtl="0" algn="l">
              <a:lnSpc>
                <a:spcPct val="100000"/>
              </a:lnSpc>
              <a:spcBef>
                <a:spcPts val="0"/>
              </a:spcBef>
              <a:spcAft>
                <a:spcPts val="0"/>
              </a:spcAft>
              <a:buSzPts val="1400"/>
              <a:buChar char="●"/>
            </a:pPr>
            <a:r>
              <a:rPr lang="pl"/>
              <a:t>SparkSQL który dzisiaj pokaże jako wysokopoziomowe API do przetwarzania danych</a:t>
            </a:r>
            <a:endParaRPr/>
          </a:p>
          <a:p>
            <a:pPr indent="-317500" lvl="0" marL="457200" rtl="0" algn="l">
              <a:lnSpc>
                <a:spcPct val="100000"/>
              </a:lnSpc>
              <a:spcBef>
                <a:spcPts val="0"/>
              </a:spcBef>
              <a:spcAft>
                <a:spcPts val="0"/>
              </a:spcAft>
              <a:buSzPts val="1400"/>
              <a:buChar char="●"/>
            </a:pPr>
            <a:r>
              <a:rPr lang="pl"/>
              <a:t>Do tego dochodzi Spark Mlib czyli framework do tworzenia rozproszonych modeli machine learningowych</a:t>
            </a:r>
            <a:endParaRPr/>
          </a:p>
          <a:p>
            <a:pPr indent="-317500" lvl="0" marL="457200" rtl="0" algn="l">
              <a:lnSpc>
                <a:spcPct val="100000"/>
              </a:lnSpc>
              <a:spcBef>
                <a:spcPts val="0"/>
              </a:spcBef>
              <a:spcAft>
                <a:spcPts val="0"/>
              </a:spcAft>
              <a:buSzPts val="1400"/>
              <a:buChar char="●"/>
            </a:pPr>
            <a:r>
              <a:rPr lang="pl"/>
              <a:t>Spark Streamin do obłsługi strimieni danych</a:t>
            </a:r>
            <a:endParaRPr/>
          </a:p>
          <a:p>
            <a:pPr indent="-317500" lvl="0" marL="457200" rtl="0" algn="l">
              <a:lnSpc>
                <a:spcPct val="100000"/>
              </a:lnSpc>
              <a:spcBef>
                <a:spcPts val="0"/>
              </a:spcBef>
              <a:spcAft>
                <a:spcPts val="0"/>
              </a:spcAft>
              <a:buSzPts val="1400"/>
              <a:buChar char="●"/>
            </a:pPr>
            <a:r>
              <a:rPr lang="pl"/>
              <a:t>Oraz GraphX do analizy grafów. Za pomocą których można zobaczyć pewne grupy lub zależności zachodzących pomiędzy danymi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SzPts val="1400"/>
              <a:buNone/>
            </a:pPr>
            <a:r>
              <a:rPr lang="pl">
                <a:solidFill>
                  <a:srgbClr val="212121"/>
                </a:solidFill>
              </a:rPr>
              <a:t>Jeszcze zanim przejdziemy dokładnie do RDD, zobaczmy jak działa architektura Sparka</a:t>
            </a:r>
            <a:endParaRPr>
              <a:solidFill>
                <a:srgbClr val="212121"/>
              </a:solidFill>
            </a:endParaRPr>
          </a:p>
          <a:p>
            <a:pPr indent="0" lvl="0" marL="0" marR="25400" rtl="0" algn="l">
              <a:lnSpc>
                <a:spcPct val="115000"/>
              </a:lnSpc>
              <a:spcBef>
                <a:spcPts val="0"/>
              </a:spcBef>
              <a:spcAft>
                <a:spcPts val="0"/>
              </a:spcAft>
              <a:buSzPts val="1400"/>
              <a:buNone/>
            </a:pPr>
            <a:r>
              <a:t/>
            </a:r>
            <a:endParaRPr>
              <a:solidFill>
                <a:srgbClr val="212121"/>
              </a:solidFill>
            </a:endParaRPr>
          </a:p>
          <a:p>
            <a:pPr indent="0" lvl="0" marL="0" marR="25400" rtl="0" algn="l">
              <a:lnSpc>
                <a:spcPct val="115000"/>
              </a:lnSpc>
              <a:spcBef>
                <a:spcPts val="0"/>
              </a:spcBef>
              <a:spcAft>
                <a:spcPts val="0"/>
              </a:spcAft>
              <a:buSzPts val="1400"/>
              <a:buNone/>
            </a:pPr>
            <a:br>
              <a:rPr lang="pl">
                <a:solidFill>
                  <a:srgbClr val="212121"/>
                </a:solidFill>
              </a:rPr>
            </a:br>
            <a:r>
              <a:rPr lang="pl">
                <a:solidFill>
                  <a:srgbClr val="212121"/>
                </a:solidFill>
              </a:rPr>
              <a:t>Zasadniczo mamy węzeł główny reprezentowany przez driver i menadżera klastrów </a:t>
            </a:r>
            <a:br>
              <a:rPr lang="pl">
                <a:solidFill>
                  <a:srgbClr val="212121"/>
                </a:solidFill>
              </a:rPr>
            </a:br>
            <a:r>
              <a:rPr lang="pl">
                <a:solidFill>
                  <a:srgbClr val="212121"/>
                </a:solidFill>
              </a:rPr>
              <a:t>i węzły robocze reprezentowane przez workerów </a:t>
            </a:r>
            <a:endParaRPr>
              <a:solidFill>
                <a:srgbClr val="21212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Driver jest bardzo istotny , ze względu na to że jest sercem całej aplikacji sparka i zarządza wszystkimi informacjami podczas cyklu działania aplikacji. W driverze znajduje się tez program ktory piszemy w celu obsługi sparka.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Driver odpowiada za : </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pl"/>
              <a:t>Zarządzanie informacjami w sparku</a:t>
            </a:r>
            <a:endParaRPr/>
          </a:p>
          <a:p>
            <a:pPr indent="-317500" lvl="0" marL="457200" rtl="0" algn="l">
              <a:lnSpc>
                <a:spcPct val="100000"/>
              </a:lnSpc>
              <a:spcBef>
                <a:spcPts val="0"/>
              </a:spcBef>
              <a:spcAft>
                <a:spcPts val="0"/>
              </a:spcAft>
              <a:buSzPts val="1400"/>
              <a:buChar char="●"/>
            </a:pPr>
            <a:r>
              <a:rPr lang="pl"/>
              <a:t>Wykonywanie programu użytkownika </a:t>
            </a:r>
            <a:endParaRPr/>
          </a:p>
          <a:p>
            <a:pPr indent="-317500" lvl="0" marL="457200" rtl="0" algn="l">
              <a:lnSpc>
                <a:spcPct val="100000"/>
              </a:lnSpc>
              <a:spcBef>
                <a:spcPts val="0"/>
              </a:spcBef>
              <a:spcAft>
                <a:spcPts val="0"/>
              </a:spcAft>
              <a:buSzPts val="1400"/>
              <a:buChar char="●"/>
            </a:pPr>
            <a:r>
              <a:rPr lang="pl"/>
              <a:t>Analizę dystrybucje i zarządzanie pracą exekutorów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Menadżer klastrów odpowiadajcy za zarządzanie przetwarzanymi zasobami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Workery zarządzają partycjonowaniem i executorami. Generalnie każdy worker pracuje na pojedyńczym rdzeniu CPU.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Cache odnosi się do pamięci lokalnej workera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Exekutory odpowiedzialnie są za całą pracę którą driver im przyporządkuje, czyli tak naprawdę odpowiedzialni są za dwie rzeczy : </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pl"/>
              <a:t>wykonywanie kodu przyporzadkowanego im przez drivera</a:t>
            </a:r>
            <a:endParaRPr/>
          </a:p>
          <a:p>
            <a:pPr indent="-317500" lvl="0" marL="457200" rtl="0" algn="l">
              <a:lnSpc>
                <a:spcPct val="100000"/>
              </a:lnSpc>
              <a:spcBef>
                <a:spcPts val="0"/>
              </a:spcBef>
              <a:spcAft>
                <a:spcPts val="0"/>
              </a:spcAft>
              <a:buSzPts val="1400"/>
              <a:buChar char="●"/>
            </a:pPr>
            <a:r>
              <a:rPr lang="pl"/>
              <a:t>raportowaniem stanu przetwarzania do drivera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1f9d8cd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71f9d8cd2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100"/>
              </a:spcBef>
              <a:spcAft>
                <a:spcPts val="0"/>
              </a:spcAft>
              <a:buSzPts val="1400"/>
              <a:buNone/>
            </a:pPr>
            <a:r>
              <a:rPr lang="pl" sz="1050"/>
              <a:t>Na tym slajdzie został przedstawiony pewien ekxperyment. </a:t>
            </a:r>
            <a:endParaRPr sz="1050"/>
          </a:p>
          <a:p>
            <a:pPr indent="0" lvl="0" marL="0" marR="25400" rtl="0" algn="l">
              <a:lnSpc>
                <a:spcPct val="141575"/>
              </a:lnSpc>
              <a:spcBef>
                <a:spcPts val="100"/>
              </a:spcBef>
              <a:spcAft>
                <a:spcPts val="0"/>
              </a:spcAft>
              <a:buSzPts val="1400"/>
              <a:buNone/>
            </a:pPr>
            <a:r>
              <a:t/>
            </a:r>
            <a:endParaRPr sz="1050"/>
          </a:p>
          <a:p>
            <a:pPr indent="0" lvl="0" marL="0" marR="25400" rtl="0" algn="l">
              <a:lnSpc>
                <a:spcPct val="141575"/>
              </a:lnSpc>
              <a:spcBef>
                <a:spcPts val="100"/>
              </a:spcBef>
              <a:spcAft>
                <a:spcPts val="0"/>
              </a:spcAft>
              <a:buSzPts val="1400"/>
              <a:buNone/>
            </a:pPr>
            <a:r>
              <a:rPr lang="pl" sz="1050"/>
              <a:t>&lt;Ogarnac executory vs &gt;</a:t>
            </a:r>
            <a:endParaRPr sz="1050"/>
          </a:p>
          <a:p>
            <a:pPr indent="0" lvl="0" marL="0" marR="25400" rtl="0" algn="l">
              <a:lnSpc>
                <a:spcPct val="141575"/>
              </a:lnSpc>
              <a:spcBef>
                <a:spcPts val="100"/>
              </a:spcBef>
              <a:spcAft>
                <a:spcPts val="0"/>
              </a:spcAft>
              <a:buSzPts val="1400"/>
              <a:buNone/>
            </a:pPr>
            <a:r>
              <a:rPr lang="pl" sz="1050"/>
              <a:t>Podczas inicjowania kontekstu sparkowego możemy zdefiniować ile executorow obciążamy względem naszej aplikacji. </a:t>
            </a:r>
            <a:endParaRPr sz="1050"/>
          </a:p>
          <a:p>
            <a:pPr indent="0" lvl="0" marL="0" marR="25400" rtl="0" algn="l">
              <a:lnSpc>
                <a:spcPct val="141575"/>
              </a:lnSpc>
              <a:spcBef>
                <a:spcPts val="100"/>
              </a:spcBef>
              <a:spcAft>
                <a:spcPts val="0"/>
              </a:spcAft>
              <a:buSzPts val="1400"/>
              <a:buNone/>
            </a:pPr>
            <a:r>
              <a:t/>
            </a:r>
            <a:endParaRPr sz="1050"/>
          </a:p>
          <a:p>
            <a:pPr indent="0" lvl="0" marL="0" marR="25400" rtl="0" algn="l">
              <a:lnSpc>
                <a:spcPct val="141575"/>
              </a:lnSpc>
              <a:spcBef>
                <a:spcPts val="100"/>
              </a:spcBef>
              <a:spcAft>
                <a:spcPts val="0"/>
              </a:spcAft>
              <a:buSzPts val="1400"/>
              <a:buNone/>
            </a:pPr>
            <a:r>
              <a:rPr lang="pl" sz="1050"/>
              <a:t>Zasadniczym pytaniem jest : Ile tak naprawde workerow mam zdefiniować…. żeby przetwarzanie w sparku zostało zdefiniowane efektywnie</a:t>
            </a:r>
            <a:endParaRPr sz="1050"/>
          </a:p>
          <a:p>
            <a:pPr indent="0" lvl="0" marL="0" marR="25400" rtl="0" algn="l">
              <a:lnSpc>
                <a:spcPct val="141575"/>
              </a:lnSpc>
              <a:spcBef>
                <a:spcPts val="100"/>
              </a:spcBef>
              <a:spcAft>
                <a:spcPts val="0"/>
              </a:spcAft>
              <a:buSzPts val="1400"/>
              <a:buNone/>
            </a:pPr>
            <a:r>
              <a:t/>
            </a:r>
            <a:endParaRPr sz="1050"/>
          </a:p>
          <a:p>
            <a:pPr indent="0" lvl="0" marL="0" marR="25400" rtl="0" algn="l">
              <a:lnSpc>
                <a:spcPct val="141575"/>
              </a:lnSpc>
              <a:spcBef>
                <a:spcPts val="100"/>
              </a:spcBef>
              <a:spcAft>
                <a:spcPts val="0"/>
              </a:spcAft>
              <a:buSzPts val="1400"/>
              <a:buNone/>
            </a:pPr>
            <a:r>
              <a:rPr lang="pl" sz="1050"/>
              <a:t>Założenie jest takie że : </a:t>
            </a:r>
            <a:endParaRPr sz="1050"/>
          </a:p>
          <a:p>
            <a:pPr indent="-295275" lvl="0" marL="457200" marR="25400" rtl="0" algn="l">
              <a:lnSpc>
                <a:spcPct val="141575"/>
              </a:lnSpc>
              <a:spcBef>
                <a:spcPts val="100"/>
              </a:spcBef>
              <a:spcAft>
                <a:spcPts val="0"/>
              </a:spcAft>
              <a:buSzPts val="1050"/>
              <a:buChar char="●"/>
            </a:pPr>
            <a:r>
              <a:rPr lang="pl" sz="1050"/>
              <a:t>Podczas inicjowania SparkContext można określić liczbę workerów.</a:t>
            </a:r>
            <a:endParaRPr sz="1050"/>
          </a:p>
          <a:p>
            <a:pPr indent="-295275" lvl="0" marL="457200" marR="25400" rtl="0" algn="l">
              <a:lnSpc>
                <a:spcPct val="141575"/>
              </a:lnSpc>
              <a:spcBef>
                <a:spcPts val="0"/>
              </a:spcBef>
              <a:spcAft>
                <a:spcPts val="0"/>
              </a:spcAft>
              <a:buSzPts val="1050"/>
              <a:buChar char="●"/>
            </a:pPr>
            <a:r>
              <a:rPr lang="pl" sz="1050"/>
              <a:t>Liczba workerów może być większa lub mniejsza od ilości core'ow</a:t>
            </a:r>
            <a:endParaRPr sz="1050"/>
          </a:p>
          <a:p>
            <a:pPr indent="0" lvl="0" marL="0" marR="25400" rtl="0" algn="l">
              <a:lnSpc>
                <a:spcPct val="141575"/>
              </a:lnSpc>
              <a:spcBef>
                <a:spcPts val="100"/>
              </a:spcBef>
              <a:spcAft>
                <a:spcPts val="0"/>
              </a:spcAft>
              <a:buSzPts val="1400"/>
              <a:buNone/>
            </a:pPr>
            <a:r>
              <a:t/>
            </a:r>
            <a:endParaRPr sz="1050"/>
          </a:p>
          <a:p>
            <a:pPr indent="0" lvl="0" marL="0" rtl="0" algn="l">
              <a:lnSpc>
                <a:spcPct val="100000"/>
              </a:lnSpc>
              <a:spcBef>
                <a:spcPts val="60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SzPts val="1400"/>
              <a:buNone/>
            </a:pPr>
            <a:r>
              <a:rPr b="1" lang="pl">
                <a:solidFill>
                  <a:srgbClr val="212121"/>
                </a:solidFill>
                <a:highlight>
                  <a:srgbClr val="FFFFFF"/>
                </a:highlight>
              </a:rPr>
              <a:t>RDD jest to </a:t>
            </a:r>
            <a:r>
              <a:rPr lang="pl">
                <a:solidFill>
                  <a:srgbClr val="212121"/>
                </a:solidFill>
              </a:rPr>
              <a:t>elastyczny zestaw danych rozproszonych. RDD jest to obiekt w którym spark przechowuje dane na wielu maszynach. Na początku warto pomyśleć o RDD jako tablicy zawierającej dane numeryczne. Z tym że ta tablica jest rozproszona na części względem stacji roboczych przetwarzających poszczególne elementy RDD.</a:t>
            </a:r>
            <a:endParaRPr>
              <a:solidFill>
                <a:srgbClr val="212121"/>
              </a:solidFill>
            </a:endParaRPr>
          </a:p>
          <a:p>
            <a:pPr indent="0" lvl="0" marL="0" marR="25400" rtl="0" algn="l">
              <a:lnSpc>
                <a:spcPct val="115000"/>
              </a:lnSpc>
              <a:spcBef>
                <a:spcPts val="0"/>
              </a:spcBef>
              <a:spcAft>
                <a:spcPts val="0"/>
              </a:spcAft>
              <a:buSzPts val="1400"/>
              <a:buNone/>
            </a:pPr>
            <a:r>
              <a:t/>
            </a:r>
            <a:endParaRPr>
              <a:solidFill>
                <a:srgbClr val="212121"/>
              </a:solidFill>
            </a:endParaRPr>
          </a:p>
          <a:p>
            <a:pPr indent="0" lvl="0" marL="0" marR="25400" rtl="0" algn="l">
              <a:lnSpc>
                <a:spcPct val="115000"/>
              </a:lnSpc>
              <a:spcBef>
                <a:spcPts val="0"/>
              </a:spcBef>
              <a:spcAft>
                <a:spcPts val="0"/>
              </a:spcAft>
              <a:buSzPts val="1400"/>
              <a:buNone/>
            </a:pPr>
            <a:r>
              <a:rPr lang="pl">
                <a:solidFill>
                  <a:srgbClr val="212121"/>
                </a:solidFill>
              </a:rPr>
              <a:t>RDD posiada akcje i transformacje. </a:t>
            </a:r>
            <a:endParaRPr>
              <a:solidFill>
                <a:srgbClr val="212121"/>
              </a:solidFill>
            </a:endParaRPr>
          </a:p>
          <a:p>
            <a:pPr indent="0" lvl="0" marL="0" marR="25400" rtl="0" algn="l">
              <a:lnSpc>
                <a:spcPct val="115000"/>
              </a:lnSpc>
              <a:spcBef>
                <a:spcPts val="0"/>
              </a:spcBef>
              <a:spcAft>
                <a:spcPts val="0"/>
              </a:spcAft>
              <a:buSzPts val="1400"/>
              <a:buNone/>
            </a:pPr>
            <a:r>
              <a:rPr lang="pl">
                <a:solidFill>
                  <a:srgbClr val="212121"/>
                </a:solidFill>
              </a:rPr>
              <a:t>Transformacja jest to operacja na RDD która skutkuje stworzeniem nowego RDD. Dzieje się tak z powodu tego że RDD jest immutable. W momencie w którym tworzymy nowe RDD nie jest one wykonywane natychmiast ze względu na tzw leniwą ewaluacje.</a:t>
            </a:r>
            <a:endParaRPr b="1">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b="1">
              <a:solidFill>
                <a:srgbClr val="212121"/>
              </a:solidFill>
              <a:highlight>
                <a:srgbClr val="FFFFFF"/>
              </a:highlight>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pl"/>
              <a:t>Actions </a:t>
            </a:r>
            <a:endParaRPr b="1"/>
          </a:p>
          <a:p>
            <a:pPr indent="0" lvl="0" marL="0" rtl="0" algn="l">
              <a:lnSpc>
                <a:spcPct val="100000"/>
              </a:lnSpc>
              <a:spcBef>
                <a:spcPts val="0"/>
              </a:spcBef>
              <a:spcAft>
                <a:spcPts val="0"/>
              </a:spcAft>
              <a:buSzPts val="1400"/>
              <a:buNone/>
            </a:pPr>
            <a:r>
              <a:t/>
            </a:r>
            <a:endParaRPr b="1"/>
          </a:p>
          <a:p>
            <a:pPr indent="0" lvl="0" marL="0" marR="25400" rtl="0" algn="l">
              <a:lnSpc>
                <a:spcPct val="115000"/>
              </a:lnSpc>
              <a:spcBef>
                <a:spcPts val="0"/>
              </a:spcBef>
              <a:spcAft>
                <a:spcPts val="0"/>
              </a:spcAft>
              <a:buSzPts val="1400"/>
              <a:buNone/>
            </a:pPr>
            <a:r>
              <a:rPr lang="pl">
                <a:solidFill>
                  <a:srgbClr val="212121"/>
                </a:solidFill>
                <a:highlight>
                  <a:srgbClr val="FFFFFF"/>
                </a:highlight>
              </a:rPr>
              <a:t>Transformacje pozwalają nam budować nasz plan transformacji logicznej. Aby wywołać obliczenia,</a:t>
            </a:r>
            <a:br>
              <a:rPr lang="pl">
                <a:solidFill>
                  <a:srgbClr val="212121"/>
                </a:solidFill>
                <a:highlight>
                  <a:srgbClr val="FFFFFF"/>
                </a:highlight>
              </a:rPr>
            </a:br>
            <a:r>
              <a:rPr lang="pl">
                <a:solidFill>
                  <a:srgbClr val="212121"/>
                </a:solidFill>
                <a:highlight>
                  <a:srgbClr val="FFFFFF"/>
                </a:highlight>
              </a:rPr>
              <a:t>uruchamiamy akcję. Akcja nakazuje Sparkowi obliczyć wynik z serii transformacji.</a:t>
            </a:r>
            <a:br>
              <a:rPr lang="pl">
                <a:solidFill>
                  <a:srgbClr val="212121"/>
                </a:solidFill>
                <a:highlight>
                  <a:srgbClr val="FFFFFF"/>
                </a:highlight>
              </a:rPr>
            </a:b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Jeżeli chodzi o</a:t>
            </a:r>
            <a:r>
              <a:rPr b="1" lang="pl">
                <a:solidFill>
                  <a:srgbClr val="212121"/>
                </a:solidFill>
                <a:highlight>
                  <a:srgbClr val="FFFFFF"/>
                </a:highlight>
              </a:rPr>
              <a:t> akcje</a:t>
            </a:r>
            <a:r>
              <a:rPr lang="pl">
                <a:solidFill>
                  <a:srgbClr val="212121"/>
                </a:solidFill>
                <a:highlight>
                  <a:srgbClr val="FFFFFF"/>
                </a:highlight>
              </a:rPr>
              <a:t>, występują ich 3 rodzaje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 </a:t>
            </a:r>
            <a:endParaRPr>
              <a:solidFill>
                <a:srgbClr val="212121"/>
              </a:solidFill>
              <a:highlight>
                <a:srgbClr val="FFFFFF"/>
              </a:highlight>
            </a:endParaRPr>
          </a:p>
          <a:p>
            <a:pPr indent="-304800" lvl="0" marL="457200" marR="25400" rtl="0" algn="l">
              <a:lnSpc>
                <a:spcPct val="115000"/>
              </a:lnSpc>
              <a:spcBef>
                <a:spcPts val="0"/>
              </a:spcBef>
              <a:spcAft>
                <a:spcPts val="0"/>
              </a:spcAft>
              <a:buClr>
                <a:srgbClr val="212121"/>
              </a:buClr>
              <a:buSzPts val="1200"/>
              <a:buChar char="●"/>
            </a:pPr>
            <a:r>
              <a:rPr lang="pl" sz="1200">
                <a:solidFill>
                  <a:srgbClr val="212121"/>
                </a:solidFill>
                <a:highlight>
                  <a:srgbClr val="FFFFFF"/>
                </a:highlight>
              </a:rPr>
              <a:t>Akcje, aby wyświetlić dane w konsoli</a:t>
            </a:r>
            <a:endParaRPr sz="1200">
              <a:solidFill>
                <a:srgbClr val="212121"/>
              </a:solidFill>
              <a:highlight>
                <a:srgbClr val="FFFFFF"/>
              </a:highlight>
            </a:endParaRPr>
          </a:p>
          <a:p>
            <a:pPr indent="-304800" lvl="0" marL="457200" marR="25400" rtl="0" algn="l">
              <a:lnSpc>
                <a:spcPct val="115000"/>
              </a:lnSpc>
              <a:spcBef>
                <a:spcPts val="0"/>
              </a:spcBef>
              <a:spcAft>
                <a:spcPts val="0"/>
              </a:spcAft>
              <a:buClr>
                <a:srgbClr val="212121"/>
              </a:buClr>
              <a:buSzPts val="1200"/>
              <a:buChar char="●"/>
            </a:pPr>
            <a:r>
              <a:rPr lang="pl" sz="1200">
                <a:solidFill>
                  <a:srgbClr val="212121"/>
                </a:solidFill>
                <a:highlight>
                  <a:srgbClr val="FFFFFF"/>
                </a:highlight>
              </a:rPr>
              <a:t>Akcje służące do zbierania danych do obiektów natywnych w odpowiednim języku</a:t>
            </a:r>
            <a:endParaRPr sz="1200">
              <a:solidFill>
                <a:srgbClr val="212121"/>
              </a:solidFill>
              <a:highlight>
                <a:srgbClr val="FFFFFF"/>
              </a:highlight>
            </a:endParaRPr>
          </a:p>
          <a:p>
            <a:pPr indent="-304800" lvl="0" marL="457200" marR="25400" rtl="0" algn="l">
              <a:lnSpc>
                <a:spcPct val="115000"/>
              </a:lnSpc>
              <a:spcBef>
                <a:spcPts val="0"/>
              </a:spcBef>
              <a:spcAft>
                <a:spcPts val="0"/>
              </a:spcAft>
              <a:buClr>
                <a:srgbClr val="212121"/>
              </a:buClr>
              <a:buSzPts val="1200"/>
              <a:buChar char="●"/>
            </a:pPr>
            <a:r>
              <a:rPr lang="pl" sz="1200">
                <a:solidFill>
                  <a:srgbClr val="212121"/>
                </a:solidFill>
                <a:highlight>
                  <a:srgbClr val="FFFFFF"/>
                </a:highlight>
              </a:rPr>
              <a:t>Akcje do zapisu do wyjściowych źródeł danych</a:t>
            </a:r>
            <a:endParaRPr sz="1200">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sz="1200">
              <a:solidFill>
                <a:srgbClr val="212121"/>
              </a:solidFill>
              <a:highlight>
                <a:srgbClr val="FFFFFF"/>
              </a:highlight>
            </a:endParaRPr>
          </a:p>
          <a:p>
            <a:pPr indent="0" lvl="0" marL="0" marR="25400" rtl="0" algn="l">
              <a:lnSpc>
                <a:spcPct val="115000"/>
              </a:lnSpc>
              <a:spcBef>
                <a:spcPts val="0"/>
              </a:spcBef>
              <a:spcAft>
                <a:spcPts val="0"/>
              </a:spcAft>
              <a:buClr>
                <a:schemeClr val="dk2"/>
              </a:buClr>
              <a:buSzPts val="1100"/>
              <a:buFont typeface="Arial"/>
              <a:buNone/>
            </a:pPr>
            <a:r>
              <a:rPr lang="pl">
                <a:solidFill>
                  <a:srgbClr val="212121"/>
                </a:solidFill>
                <a:highlight>
                  <a:srgbClr val="FFFFFF"/>
                </a:highlight>
              </a:rPr>
              <a:t>Podając tę ​​akcję, uruchomiliśmy przetwarzanie w  Sparku, które uruchamia transformację filtru (wąską</a:t>
            </a:r>
            <a:br>
              <a:rPr lang="pl">
                <a:solidFill>
                  <a:srgbClr val="212121"/>
                </a:solidFill>
                <a:highlight>
                  <a:srgbClr val="FFFFFF"/>
                </a:highlight>
              </a:rPr>
            </a:br>
            <a:r>
              <a:rPr lang="pl">
                <a:solidFill>
                  <a:srgbClr val="212121"/>
                </a:solidFill>
                <a:highlight>
                  <a:srgbClr val="FFFFFF"/>
                </a:highlight>
              </a:rPr>
              <a:t>transformacja), a następnie wykonuje agregację (szeroka transformacja), która wykonuje obliczenia na</a:t>
            </a:r>
            <a:br>
              <a:rPr lang="pl">
                <a:solidFill>
                  <a:srgbClr val="212121"/>
                </a:solidFill>
                <a:highlight>
                  <a:srgbClr val="FFFFFF"/>
                </a:highlight>
              </a:rPr>
            </a:br>
            <a:r>
              <a:rPr lang="pl">
                <a:solidFill>
                  <a:srgbClr val="212121"/>
                </a:solidFill>
                <a:highlight>
                  <a:srgbClr val="FFFFFF"/>
                </a:highlight>
              </a:rPr>
              <a:t>partycji, a następnie dokonuje operacji collect(), która zbiera wyniki nasz wynik do natywnego obiektu w danym</a:t>
            </a:r>
            <a:br>
              <a:rPr lang="pl">
                <a:solidFill>
                  <a:srgbClr val="212121"/>
                </a:solidFill>
                <a:highlight>
                  <a:srgbClr val="FFFFFF"/>
                </a:highlight>
              </a:rPr>
            </a:br>
            <a:r>
              <a:rPr lang="pl">
                <a:solidFill>
                  <a:srgbClr val="212121"/>
                </a:solidFill>
                <a:highlight>
                  <a:srgbClr val="FFFFFF"/>
                </a:highlight>
              </a:rPr>
              <a:t>języku.</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sz="1200">
              <a:solidFill>
                <a:srgbClr val="212121"/>
              </a:solidFill>
              <a:highlight>
                <a:srgbClr val="FFFFFF"/>
              </a:highlight>
            </a:endParaRPr>
          </a:p>
          <a:p>
            <a:pPr indent="0" lvl="0" marL="0" rtl="0" algn="l">
              <a:lnSpc>
                <a:spcPct val="100000"/>
              </a:lnSpc>
              <a:spcBef>
                <a:spcPts val="0"/>
              </a:spcBef>
              <a:spcAft>
                <a:spcPts val="0"/>
              </a:spcAft>
              <a:buClr>
                <a:schemeClr val="dk2"/>
              </a:buClr>
              <a:buSzPts val="1100"/>
              <a:buFont typeface="Arial"/>
              <a:buNone/>
            </a:pPr>
            <a:r>
              <a:t/>
            </a:r>
            <a:endParaRPr/>
          </a:p>
          <a:p>
            <a:pPr indent="0" lvl="0" marL="0" rtl="0" algn="l">
              <a:lnSpc>
                <a:spcPct val="100000"/>
              </a:lnSpc>
              <a:spcBef>
                <a:spcPts val="0"/>
              </a:spcBef>
              <a:spcAft>
                <a:spcPts val="0"/>
              </a:spcAft>
              <a:buSzPts val="1400"/>
              <a:buNone/>
            </a:pPr>
            <a:br>
              <a:rPr b="1" lang="pl"/>
            </a:b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Cykl życia programu w sparku wygląda w sposób następujący</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eriod"/>
            </a:pPr>
            <a:r>
              <a:rPr lang="pl"/>
              <a:t>Tworzymy obiekt RDD z zewnętrznego źródła danych i zrównoleglamy ten obiekt</a:t>
            </a:r>
            <a:endParaRPr/>
          </a:p>
          <a:p>
            <a:pPr indent="-317500" lvl="0" marL="457200" rtl="0" algn="l">
              <a:lnSpc>
                <a:spcPct val="100000"/>
              </a:lnSpc>
              <a:spcBef>
                <a:spcPts val="0"/>
              </a:spcBef>
              <a:spcAft>
                <a:spcPts val="0"/>
              </a:spcAft>
              <a:buSzPts val="1400"/>
              <a:buAutoNum type="arabicPeriod"/>
            </a:pPr>
            <a:r>
              <a:rPr lang="pl"/>
              <a:t>Transformujemy RDD w nowe RDD z Wykorzystaniem transforrmacjii</a:t>
            </a:r>
            <a:endParaRPr/>
          </a:p>
          <a:p>
            <a:pPr indent="-317500" lvl="0" marL="457200" rtl="0" algn="l">
              <a:lnSpc>
                <a:spcPct val="100000"/>
              </a:lnSpc>
              <a:spcBef>
                <a:spcPts val="0"/>
              </a:spcBef>
              <a:spcAft>
                <a:spcPts val="0"/>
              </a:spcAft>
              <a:buSzPts val="1400"/>
              <a:buAutoNum type="arabicPeriod"/>
            </a:pPr>
            <a:r>
              <a:rPr lang="pl"/>
              <a:t>Cache’ujemy niektóre z tych RDD w przypadku w którym chcielibyśmy ich użyć ponownie </a:t>
            </a:r>
            <a:endParaRPr/>
          </a:p>
          <a:p>
            <a:pPr indent="-317500" lvl="0" marL="457200" rtl="0" algn="l">
              <a:lnSpc>
                <a:spcPct val="100000"/>
              </a:lnSpc>
              <a:spcBef>
                <a:spcPts val="0"/>
              </a:spcBef>
              <a:spcAft>
                <a:spcPts val="0"/>
              </a:spcAft>
              <a:buSzPts val="1400"/>
              <a:buAutoNum type="arabicPeriod"/>
            </a:pPr>
            <a:r>
              <a:rPr lang="pl"/>
              <a:t>Wykonujemy akcje w celu wykonania przetwarzania równoległego i wykonaniu wyników.</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20596a7f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720596a7f1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pl" sz="1050">
                <a:solidFill>
                  <a:srgbClr val="FF0000"/>
                </a:solidFill>
              </a:rPr>
              <a:t>Ogolna idea Big Data pod katem sprzetu jest polaczenie ze soba szybkich i malych pamieci cache z duzymi i wolnymi pamieciami dyskami.</a:t>
            </a:r>
            <a:br>
              <a:rPr lang="pl" sz="1050">
                <a:solidFill>
                  <a:srgbClr val="FF0000"/>
                </a:solidFill>
              </a:rPr>
            </a:br>
            <a:br>
              <a:rPr lang="pl" sz="1050">
                <a:solidFill>
                  <a:srgbClr val="FF0000"/>
                </a:solidFill>
              </a:rPr>
            </a:br>
            <a:r>
              <a:rPr lang="pl" sz="1050">
                <a:solidFill>
                  <a:srgbClr val="FF0000"/>
                </a:solidFill>
              </a:rPr>
              <a:t>Pytaniem nadrzędnym jest : Kiedy przetwarzanie danych w Sparku jest efektywne ? </a:t>
            </a:r>
            <a:endParaRPr sz="1050">
              <a:solidFill>
                <a:schemeClr val="dk2"/>
              </a:solidFill>
            </a:endParaRPr>
          </a:p>
          <a:p>
            <a:pPr indent="0" lvl="0" marL="0" rtl="0" algn="l">
              <a:lnSpc>
                <a:spcPct val="100000"/>
              </a:lnSpc>
              <a:spcBef>
                <a:spcPts val="600"/>
              </a:spcBef>
              <a:spcAft>
                <a:spcPts val="0"/>
              </a:spcAft>
              <a:buSzPts val="1400"/>
              <a:buNone/>
            </a:pPr>
            <a:r>
              <a:rPr lang="pl" sz="1050"/>
              <a:t>Przetwarzanie W sparku  jest efektywne jeżeli większość dostępów do pamięci t</a:t>
            </a:r>
            <a:r>
              <a:rPr lang="pl" sz="1050"/>
              <a:t>o</a:t>
            </a:r>
            <a:r>
              <a:rPr lang="pl" sz="1050"/>
              <a:t> </a:t>
            </a:r>
            <a:r>
              <a:rPr b="1" lang="pl" sz="1050"/>
              <a:t>Cache Hit </a:t>
            </a:r>
            <a:endParaRPr b="1" sz="1050"/>
          </a:p>
          <a:p>
            <a:pPr indent="0" lvl="0" marL="0" rtl="0" algn="l">
              <a:lnSpc>
                <a:spcPct val="100000"/>
              </a:lnSpc>
              <a:spcBef>
                <a:spcPts val="600"/>
              </a:spcBef>
              <a:spcAft>
                <a:spcPts val="0"/>
              </a:spcAft>
              <a:buSzPts val="1400"/>
              <a:buNone/>
            </a:pPr>
            <a:r>
              <a:rPr lang="pl" sz="1050"/>
              <a:t>Podczas przetwarzania może się zdarzyć tzw </a:t>
            </a:r>
            <a:r>
              <a:rPr b="1" lang="pl" sz="1050"/>
              <a:t>Cache Miss</a:t>
            </a:r>
            <a:r>
              <a:rPr lang="pl" sz="1050"/>
              <a:t>. W takim momencie obliczenia zajmują więcej czasu ze względu na opóźnienia związazane z tzw. </a:t>
            </a:r>
            <a:r>
              <a:rPr b="1" lang="pl" sz="1050"/>
              <a:t>Cache Miss service.</a:t>
            </a:r>
            <a:endParaRPr b="1" sz="1050"/>
          </a:p>
          <a:p>
            <a:pPr indent="0" lvl="0" marL="0" rtl="0" algn="l">
              <a:lnSpc>
                <a:spcPct val="100000"/>
              </a:lnSpc>
              <a:spcBef>
                <a:spcPts val="600"/>
              </a:spcBef>
              <a:spcAft>
                <a:spcPts val="0"/>
              </a:spcAft>
              <a:buSzPts val="1400"/>
              <a:buNone/>
            </a:pPr>
            <a:r>
              <a:t/>
            </a:r>
            <a:endParaRPr b="1" sz="1050"/>
          </a:p>
          <a:p>
            <a:pPr indent="0" lvl="0" marL="0" rtl="0" algn="l">
              <a:lnSpc>
                <a:spcPct val="100000"/>
              </a:lnSpc>
              <a:spcBef>
                <a:spcPts val="600"/>
              </a:spcBef>
              <a:spcAft>
                <a:spcPts val="0"/>
              </a:spcAft>
              <a:buSzPts val="1400"/>
              <a:buNone/>
            </a:pPr>
            <a:r>
              <a:rPr b="1" lang="pl" sz="1050"/>
              <a:t>Cache Miss service przeprowadzany jest w sposob nastepujacy : </a:t>
            </a:r>
            <a:endParaRPr b="1" sz="1050"/>
          </a:p>
          <a:p>
            <a:pPr indent="0" lvl="0" marL="0" rtl="0" algn="l">
              <a:lnSpc>
                <a:spcPct val="100000"/>
              </a:lnSpc>
              <a:spcBef>
                <a:spcPts val="600"/>
              </a:spcBef>
              <a:spcAft>
                <a:spcPts val="0"/>
              </a:spcAft>
              <a:buSzPts val="1400"/>
              <a:buNone/>
            </a:pPr>
            <a:r>
              <a:rPr b="1" lang="pl" sz="1050">
                <a:solidFill>
                  <a:srgbClr val="FF0000"/>
                </a:solidFill>
              </a:rPr>
              <a:t>&lt;zrobic opis&gt;  </a:t>
            </a:r>
            <a:endParaRPr b="1" sz="1050">
              <a:solidFill>
                <a:srgbClr val="FF0000"/>
              </a:solidFill>
            </a:endParaRPr>
          </a:p>
          <a:p>
            <a:pPr indent="0" lvl="0" marL="0" rtl="0" algn="l">
              <a:lnSpc>
                <a:spcPct val="100000"/>
              </a:lnSpc>
              <a:spcBef>
                <a:spcPts val="600"/>
              </a:spcBef>
              <a:spcAft>
                <a:spcPts val="0"/>
              </a:spcAft>
              <a:buSzPts val="1400"/>
              <a:buNone/>
            </a:pPr>
            <a:r>
              <a:t/>
            </a:r>
            <a:endParaRPr b="1" sz="1050"/>
          </a:p>
          <a:p>
            <a:pPr indent="0" lvl="0" marL="0" rtl="0" algn="l">
              <a:lnSpc>
                <a:spcPct val="100000"/>
              </a:lnSpc>
              <a:spcBef>
                <a:spcPts val="600"/>
              </a:spcBef>
              <a:spcAft>
                <a:spcPts val="0"/>
              </a:spcAft>
              <a:buSzPts val="1400"/>
              <a:buNone/>
            </a:pPr>
            <a:r>
              <a:t/>
            </a:r>
            <a:endParaRPr b="1" sz="105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1eb3ad42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71eb3ad42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pl" sz="1050">
                <a:solidFill>
                  <a:srgbClr val="FF0000"/>
                </a:solidFill>
              </a:rPr>
              <a:t>Ogolna idea Big Data pod katem sprzetu jest polaczenie ze soba szybkich i malych pamieci cache z duzymi i wolnymi pamieciami</a:t>
            </a:r>
            <a:endParaRPr sz="1050">
              <a:solidFill>
                <a:srgbClr val="FF0000"/>
              </a:solidFill>
            </a:endParaRPr>
          </a:p>
          <a:p>
            <a:pPr indent="0" lvl="0" marL="0" rtl="0" algn="l">
              <a:lnSpc>
                <a:spcPct val="100000"/>
              </a:lnSpc>
              <a:spcBef>
                <a:spcPts val="600"/>
              </a:spcBef>
              <a:spcAft>
                <a:spcPts val="0"/>
              </a:spcAft>
              <a:buSzPts val="1400"/>
              <a:buNone/>
            </a:pPr>
            <a:r>
              <a:t/>
            </a:r>
            <a:endParaRPr sz="1050">
              <a:solidFill>
                <a:schemeClr val="dk2"/>
              </a:solidFill>
            </a:endParaRPr>
          </a:p>
          <a:p>
            <a:pPr indent="0" lvl="0" marL="0" rtl="0" algn="l">
              <a:lnSpc>
                <a:spcPct val="100000"/>
              </a:lnSpc>
              <a:spcBef>
                <a:spcPts val="600"/>
              </a:spcBef>
              <a:spcAft>
                <a:spcPts val="0"/>
              </a:spcAft>
              <a:buSzPts val="1400"/>
              <a:buNone/>
            </a:pPr>
            <a:r>
              <a:rPr lang="pl" sz="1050"/>
              <a:t>Przetwarzanie Big Data jest efektywne gdy jeżeli większość dostępów do pamięci to </a:t>
            </a:r>
            <a:r>
              <a:rPr b="1" lang="pl" sz="1050"/>
              <a:t>Cache Hit </a:t>
            </a:r>
            <a:endParaRPr b="1" sz="1050"/>
          </a:p>
          <a:p>
            <a:pPr indent="0" lvl="0" marL="0" rtl="0" algn="l">
              <a:lnSpc>
                <a:spcPct val="100000"/>
              </a:lnSpc>
              <a:spcBef>
                <a:spcPts val="600"/>
              </a:spcBef>
              <a:spcAft>
                <a:spcPts val="0"/>
              </a:spcAft>
              <a:buSzPts val="1400"/>
              <a:buNone/>
            </a:pPr>
            <a:r>
              <a:rPr lang="pl" sz="1050"/>
              <a:t>Podczas przetwarzania może się zdarzyć tzw </a:t>
            </a:r>
            <a:r>
              <a:rPr b="1" lang="pl" sz="1050"/>
              <a:t>Cache Miss</a:t>
            </a:r>
            <a:r>
              <a:rPr lang="pl" sz="1050"/>
              <a:t>. W takim momencie obliczenia zajmują więcej czasu ze względu na opóźnienia związazane z tzw. </a:t>
            </a:r>
            <a:r>
              <a:rPr b="1" lang="pl" sz="1050"/>
              <a:t>Cache Miss service.</a:t>
            </a:r>
            <a:endParaRPr b="1" sz="1050"/>
          </a:p>
          <a:p>
            <a:pPr indent="0" lvl="0" marL="0" rtl="0" algn="l">
              <a:lnSpc>
                <a:spcPct val="100000"/>
              </a:lnSpc>
              <a:spcBef>
                <a:spcPts val="600"/>
              </a:spcBef>
              <a:spcAft>
                <a:spcPts val="0"/>
              </a:spcAft>
              <a:buSzPts val="1400"/>
              <a:buNone/>
            </a:pPr>
            <a:r>
              <a:t/>
            </a:r>
            <a:endParaRPr b="1" sz="1050"/>
          </a:p>
          <a:p>
            <a:pPr indent="0" lvl="0" marL="0" rtl="0" algn="l">
              <a:lnSpc>
                <a:spcPct val="100000"/>
              </a:lnSpc>
              <a:spcBef>
                <a:spcPts val="600"/>
              </a:spcBef>
              <a:spcAft>
                <a:spcPts val="0"/>
              </a:spcAft>
              <a:buSzPts val="1400"/>
              <a:buNone/>
            </a:pPr>
            <a:r>
              <a:rPr b="1" lang="pl" sz="1050"/>
              <a:t>Cache Miss service przeprowadzany jest w sposob nastepujacy : </a:t>
            </a:r>
            <a:endParaRPr b="1" sz="1050"/>
          </a:p>
          <a:p>
            <a:pPr indent="0" lvl="0" marL="0" rtl="0" algn="l">
              <a:lnSpc>
                <a:spcPct val="100000"/>
              </a:lnSpc>
              <a:spcBef>
                <a:spcPts val="600"/>
              </a:spcBef>
              <a:spcAft>
                <a:spcPts val="0"/>
              </a:spcAft>
              <a:buSzPts val="1400"/>
              <a:buNone/>
            </a:pPr>
            <a:r>
              <a:rPr b="1" lang="pl" sz="1050">
                <a:solidFill>
                  <a:srgbClr val="FF0000"/>
                </a:solidFill>
              </a:rPr>
              <a:t>&lt;zrobic opis&gt;  </a:t>
            </a:r>
            <a:endParaRPr b="1" sz="1050">
              <a:solidFill>
                <a:srgbClr val="FF0000"/>
              </a:solidFill>
            </a:endParaRPr>
          </a:p>
          <a:p>
            <a:pPr indent="0" lvl="0" marL="0" rtl="0" algn="l">
              <a:lnSpc>
                <a:spcPct val="100000"/>
              </a:lnSpc>
              <a:spcBef>
                <a:spcPts val="600"/>
              </a:spcBef>
              <a:spcAft>
                <a:spcPts val="0"/>
              </a:spcAft>
              <a:buSzPts val="1400"/>
              <a:buNone/>
            </a:pPr>
            <a:r>
              <a:t/>
            </a:r>
            <a:endParaRPr b="1" sz="1050"/>
          </a:p>
          <a:p>
            <a:pPr indent="0" lvl="0" marL="0" rtl="0" algn="l">
              <a:lnSpc>
                <a:spcPct val="100000"/>
              </a:lnSpc>
              <a:spcBef>
                <a:spcPts val="600"/>
              </a:spcBef>
              <a:spcAft>
                <a:spcPts val="0"/>
              </a:spcAft>
              <a:buSzPts val="1400"/>
              <a:buNone/>
            </a:pPr>
            <a:r>
              <a:t/>
            </a:r>
            <a:endParaRPr b="1" sz="105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1f9d8cd2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71f9d8cd2e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pl">
                <a:solidFill>
                  <a:srgbClr val="FF0000"/>
                </a:solidFill>
              </a:rPr>
              <a:t>Jednym z najprostrzych sposobów zdefiniowana </a:t>
            </a:r>
            <a:endParaRPr>
              <a:solidFill>
                <a:srgbClr val="FF0000"/>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pl">
                <a:solidFill>
                  <a:schemeClr val="dk2"/>
                </a:solidFill>
              </a:rPr>
              <a:t>Jak zdefiniować lub scharakteryzować Big Data. Dobrze by było zanim przejdziemy do Sparka,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400"/>
              <a:buFont typeface="Arial"/>
              <a:buNone/>
            </a:pPr>
            <a:r>
              <a:rPr b="1" lang="pl">
                <a:solidFill>
                  <a:schemeClr val="dk2"/>
                </a:solidFill>
              </a:rPr>
              <a:t>Volume</a:t>
            </a:r>
            <a:r>
              <a:rPr lang="pl">
                <a:solidFill>
                  <a:schemeClr val="dk2"/>
                </a:solidFill>
              </a:rPr>
              <a:t> - </a:t>
            </a:r>
            <a:r>
              <a:rPr lang="pl" sz="1200">
                <a:solidFill>
                  <a:srgbClr val="333333"/>
                </a:solidFill>
              </a:rPr>
              <a:t>Organizacje zbierają dane z różnorodnych źródeł: transakcje biznesowe, media społecznościowe, dane z sensorów, dane wymieniane między urządzeniami. W przeszłości przechowywanie tych danych stanowiło problem, ale obecnie rozwoj sprzętowy oraz nowenowe technologie (takie jak np Hadoop) znacznie to ułatwiły. Pytanie jaki volume to jest naprawdę Big Data? Nie znalazłem co prawda ścisłej wartości w internecie aczkolwiek żeby w miare zwizualizować sobie ile to może być to załóżmy że jest to od 100GB w górę.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lnSpc>
                <a:spcPct val="150000"/>
              </a:lnSpc>
              <a:spcBef>
                <a:spcPts val="0"/>
              </a:spcBef>
              <a:spcAft>
                <a:spcPts val="0"/>
              </a:spcAft>
              <a:buClr>
                <a:schemeClr val="dk2"/>
              </a:buClr>
              <a:buSzPts val="1400"/>
              <a:buFont typeface="Arial"/>
              <a:buNone/>
            </a:pPr>
            <a:r>
              <a:rPr b="1" lang="pl" sz="1200">
                <a:solidFill>
                  <a:srgbClr val="333333"/>
                </a:solidFill>
              </a:rPr>
              <a:t>Szybkość.</a:t>
            </a:r>
            <a:r>
              <a:rPr lang="pl" sz="1200">
                <a:solidFill>
                  <a:srgbClr val="333333"/>
                </a:solidFill>
              </a:rPr>
              <a:t> Dane powstają i są dostarczane niezwykle szybko i muszą być obsługiwane z odpowiednim reżimem czasowym. Znaczniki RFID, czujniki i inteligentne mierniki wymagają obsługi olbrzymich ilości danych w czasie zbliżonym do rzeczywistego. Czyli w momencie w którym tworzymy jakąś analityke zależy nam aby w momencie w którym pojawią się nowe dane, były automatycznie do nas strumieniowane i przetwarzane praktycznie na żywo.</a:t>
            </a:r>
            <a:br>
              <a:rPr lang="pl" sz="1200">
                <a:solidFill>
                  <a:srgbClr val="333333"/>
                </a:solidFill>
              </a:rPr>
            </a:br>
            <a:br>
              <a:rPr lang="pl" sz="1200">
                <a:solidFill>
                  <a:srgbClr val="333333"/>
                </a:solidFill>
              </a:rPr>
            </a:br>
            <a:r>
              <a:rPr b="1" lang="pl" sz="1200">
                <a:solidFill>
                  <a:srgbClr val="333333"/>
                </a:solidFill>
              </a:rPr>
              <a:t>Różnorodność.</a:t>
            </a:r>
            <a:r>
              <a:rPr lang="pl" sz="1200">
                <a:solidFill>
                  <a:srgbClr val="333333"/>
                </a:solidFill>
              </a:rPr>
              <a:t> Dane przychodzą w różnych formatach – od ustrukturyzowanych, numerycznych danych w tradycyjnych bazach danych do niestrukturalnych dokumentów tekstowych, email, video, audio, danych znaczników magazynowych lub transakcji finansowych. Takżę różnorodność danych na których możemy opierać naszą analitke dzięki Big Data jest nieograniczona. Tak jeszcze w ramach ciekawostki apropo różnorodności danych  powiem że niedawno robiono taki eksperyment w których postanowiono zrobić model machine learningowy który miał za zadanie stwierdzić i ostrzec osoby w momencie w którym nadciągała kłótnia w związku. Ten model właśnie był właśnie zrobiony z bardzo róznorodnych danych, analizy sentymentu czyli tego co mówili, analiza dźwięku oraz jego wysokości, obraz czyli analiza mimiki twarzy gestów. I poprzez dodanie coraz to innych źródeł danych model stopniowo podnosił swoją skuteczność.</a:t>
            </a:r>
            <a:endParaRPr sz="1200">
              <a:solidFill>
                <a:srgbClr val="333333"/>
              </a:solidFill>
            </a:endParaRPr>
          </a:p>
          <a:p>
            <a:pPr indent="0" lvl="0" marL="0" rtl="0" algn="l">
              <a:lnSpc>
                <a:spcPct val="150000"/>
              </a:lnSpc>
              <a:spcBef>
                <a:spcPts val="2400"/>
              </a:spcBef>
              <a:spcAft>
                <a:spcPts val="0"/>
              </a:spcAft>
              <a:buClr>
                <a:schemeClr val="dk2"/>
              </a:buClr>
              <a:buSzPts val="1400"/>
              <a:buFont typeface="Arial"/>
              <a:buNone/>
            </a:pPr>
            <a:r>
              <a:rPr lang="pl" sz="1200">
                <a:solidFill>
                  <a:srgbClr val="333333"/>
                </a:solidFill>
              </a:rPr>
              <a:t>Dodatkowo możemy określić dwa pozostałe wymiary.</a:t>
            </a:r>
            <a:endParaRPr sz="1200">
              <a:solidFill>
                <a:srgbClr val="333333"/>
              </a:solidFill>
            </a:endParaRPr>
          </a:p>
          <a:p>
            <a:pPr indent="0" lvl="0" marL="0" rtl="0" algn="l">
              <a:lnSpc>
                <a:spcPct val="150000"/>
              </a:lnSpc>
              <a:spcBef>
                <a:spcPts val="2400"/>
              </a:spcBef>
              <a:spcAft>
                <a:spcPts val="0"/>
              </a:spcAft>
              <a:buClr>
                <a:schemeClr val="dk2"/>
              </a:buClr>
              <a:buSzPts val="1400"/>
              <a:buFont typeface="Arial"/>
              <a:buNone/>
            </a:pPr>
            <a:r>
              <a:rPr b="1" lang="pl" sz="1200">
                <a:solidFill>
                  <a:srgbClr val="333333"/>
                </a:solidFill>
              </a:rPr>
              <a:t>Zmienność (variability).</a:t>
            </a:r>
            <a:r>
              <a:rPr lang="pl" sz="1200">
                <a:solidFill>
                  <a:srgbClr val="333333"/>
                </a:solidFill>
              </a:rPr>
              <a:t> Poza coraz większym tempem napływu danych i ich rosnącą różnorodnością przepływy danych mogą podlegać dużym wahaniom okresowym. Czy w mediach społecznościowych jakiś temat jest szczególnie popularny? Czasami trudno jest zarządzać danymi napływającymi w trakcie szczytu dziennego, sezonowego czy wywołanego konkretnym wydarzeniem. Jest to jeszcze trudniejsze w przypadku danych niestrukturalnych.</a:t>
            </a:r>
            <a:endParaRPr sz="1200">
              <a:solidFill>
                <a:srgbClr val="333333"/>
              </a:solidFill>
            </a:endParaRPr>
          </a:p>
          <a:p>
            <a:pPr indent="0" lvl="0" marL="0" rtl="0" algn="l">
              <a:lnSpc>
                <a:spcPct val="150000"/>
              </a:lnSpc>
              <a:spcBef>
                <a:spcPts val="2400"/>
              </a:spcBef>
              <a:spcAft>
                <a:spcPts val="0"/>
              </a:spcAft>
              <a:buClr>
                <a:schemeClr val="dk2"/>
              </a:buClr>
              <a:buSzPts val="1400"/>
              <a:buFont typeface="Arial"/>
              <a:buNone/>
            </a:pPr>
            <a:r>
              <a:rPr b="1" lang="pl" sz="1200">
                <a:solidFill>
                  <a:srgbClr val="333333"/>
                </a:solidFill>
              </a:rPr>
              <a:t>Złożoność (complexity).</a:t>
            </a:r>
            <a:r>
              <a:rPr lang="pl" sz="1200">
                <a:solidFill>
                  <a:srgbClr val="333333"/>
                </a:solidFill>
              </a:rPr>
              <a:t> Dane napływają do nas z wielu różnych źródeł. Łączenie, dopasowywanie, oczyszczanie i przekształcanie danych w różnych systemach to zadania wymagające dużego wysiłku. Niemniej jednak łączenie i zestawianie relacji, hierarchii i różnorodnych powiązań między danymi jest niezbędne. W przeciwnym razie potoki danych mogą łatwo wymknąć się spod kontroli</a:t>
            </a:r>
            <a:endParaRPr sz="1200">
              <a:solidFill>
                <a:srgbClr val="333333"/>
              </a:solidFill>
            </a:endParaRPr>
          </a:p>
          <a:p>
            <a:pPr indent="0" lvl="0" marL="0" rtl="0" algn="l">
              <a:spcBef>
                <a:spcPts val="240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400"/>
              <a:buFont typeface="Arial"/>
              <a:buNone/>
            </a:pPr>
            <a:r>
              <a:t/>
            </a:r>
            <a:endParaRPr>
              <a:solidFill>
                <a:schemeClr val="dk2"/>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1eb3ad4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71eb3ad42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pl" sz="1050">
                <a:solidFill>
                  <a:srgbClr val="FF0000"/>
                </a:solidFill>
              </a:rPr>
              <a:t>Ogolna idea Big Data pod katem sprzetu jest polaczenie ze soba szybkich i malych pamieci cache z duzymi i wolnymi pamieciami</a:t>
            </a:r>
            <a:endParaRPr sz="1050">
              <a:solidFill>
                <a:srgbClr val="FF0000"/>
              </a:solidFill>
            </a:endParaRPr>
          </a:p>
          <a:p>
            <a:pPr indent="0" lvl="0" marL="0" rtl="0" algn="l">
              <a:lnSpc>
                <a:spcPct val="100000"/>
              </a:lnSpc>
              <a:spcBef>
                <a:spcPts val="600"/>
              </a:spcBef>
              <a:spcAft>
                <a:spcPts val="0"/>
              </a:spcAft>
              <a:buSzPts val="1400"/>
              <a:buNone/>
            </a:pPr>
            <a:r>
              <a:t/>
            </a:r>
            <a:endParaRPr sz="1050">
              <a:solidFill>
                <a:schemeClr val="dk2"/>
              </a:solidFill>
            </a:endParaRPr>
          </a:p>
          <a:p>
            <a:pPr indent="0" lvl="0" marL="0" rtl="0" algn="l">
              <a:lnSpc>
                <a:spcPct val="100000"/>
              </a:lnSpc>
              <a:spcBef>
                <a:spcPts val="600"/>
              </a:spcBef>
              <a:spcAft>
                <a:spcPts val="0"/>
              </a:spcAft>
              <a:buSzPts val="1400"/>
              <a:buNone/>
            </a:pPr>
            <a:r>
              <a:rPr lang="pl" sz="1050"/>
              <a:t>Przetwarzanie Big Data jest efektywne gdy jeżeli większość dostępów do pamięci to </a:t>
            </a:r>
            <a:r>
              <a:rPr b="1" lang="pl" sz="1050"/>
              <a:t>Cache Hit </a:t>
            </a:r>
            <a:endParaRPr b="1" sz="1050"/>
          </a:p>
          <a:p>
            <a:pPr indent="0" lvl="0" marL="0" rtl="0" algn="l">
              <a:lnSpc>
                <a:spcPct val="100000"/>
              </a:lnSpc>
              <a:spcBef>
                <a:spcPts val="600"/>
              </a:spcBef>
              <a:spcAft>
                <a:spcPts val="0"/>
              </a:spcAft>
              <a:buSzPts val="1400"/>
              <a:buNone/>
            </a:pPr>
            <a:r>
              <a:rPr lang="pl" sz="1050"/>
              <a:t>Podczas przetwarzania może się zdarzyć tzw </a:t>
            </a:r>
            <a:r>
              <a:rPr b="1" lang="pl" sz="1050"/>
              <a:t>Cache Miss</a:t>
            </a:r>
            <a:r>
              <a:rPr lang="pl" sz="1050"/>
              <a:t>. W takim momencie obliczenia zajmują więcej czasu ze względu na opóźnienia związazane z tzw. </a:t>
            </a:r>
            <a:r>
              <a:rPr b="1" lang="pl" sz="1050"/>
              <a:t>Cache Miss service.</a:t>
            </a:r>
            <a:endParaRPr b="1" sz="1050"/>
          </a:p>
          <a:p>
            <a:pPr indent="0" lvl="0" marL="0" rtl="0" algn="l">
              <a:lnSpc>
                <a:spcPct val="100000"/>
              </a:lnSpc>
              <a:spcBef>
                <a:spcPts val="600"/>
              </a:spcBef>
              <a:spcAft>
                <a:spcPts val="0"/>
              </a:spcAft>
              <a:buSzPts val="1400"/>
              <a:buNone/>
            </a:pPr>
            <a:r>
              <a:t/>
            </a:r>
            <a:endParaRPr b="1" sz="1050"/>
          </a:p>
          <a:p>
            <a:pPr indent="0" lvl="0" marL="0" rtl="0" algn="l">
              <a:lnSpc>
                <a:spcPct val="100000"/>
              </a:lnSpc>
              <a:spcBef>
                <a:spcPts val="600"/>
              </a:spcBef>
              <a:spcAft>
                <a:spcPts val="0"/>
              </a:spcAft>
              <a:buSzPts val="1400"/>
              <a:buNone/>
            </a:pPr>
            <a:r>
              <a:rPr b="1" lang="pl" sz="1050"/>
              <a:t>Cache Miss service przeprowadzany jest w sposob nastepujacy : </a:t>
            </a:r>
            <a:endParaRPr b="1" sz="1050"/>
          </a:p>
          <a:p>
            <a:pPr indent="0" lvl="0" marL="0" rtl="0" algn="l">
              <a:lnSpc>
                <a:spcPct val="100000"/>
              </a:lnSpc>
              <a:spcBef>
                <a:spcPts val="600"/>
              </a:spcBef>
              <a:spcAft>
                <a:spcPts val="0"/>
              </a:spcAft>
              <a:buSzPts val="1400"/>
              <a:buNone/>
            </a:pPr>
            <a:r>
              <a:rPr b="1" lang="pl" sz="1050">
                <a:solidFill>
                  <a:srgbClr val="FF0000"/>
                </a:solidFill>
              </a:rPr>
              <a:t>&lt;zrobic opis&gt;  </a:t>
            </a:r>
            <a:endParaRPr b="1" sz="1050">
              <a:solidFill>
                <a:srgbClr val="FF0000"/>
              </a:solidFill>
            </a:endParaRPr>
          </a:p>
          <a:p>
            <a:pPr indent="0" lvl="0" marL="0" rtl="0" algn="l">
              <a:lnSpc>
                <a:spcPct val="100000"/>
              </a:lnSpc>
              <a:spcBef>
                <a:spcPts val="600"/>
              </a:spcBef>
              <a:spcAft>
                <a:spcPts val="0"/>
              </a:spcAft>
              <a:buSzPts val="1400"/>
              <a:buNone/>
            </a:pPr>
            <a:r>
              <a:t/>
            </a:r>
            <a:endParaRPr b="1" sz="1050"/>
          </a:p>
          <a:p>
            <a:pPr indent="0" lvl="0" marL="0" rtl="0" algn="l">
              <a:lnSpc>
                <a:spcPct val="100000"/>
              </a:lnSpc>
              <a:spcBef>
                <a:spcPts val="600"/>
              </a:spcBef>
              <a:spcAft>
                <a:spcPts val="0"/>
              </a:spcAft>
              <a:buSzPts val="1400"/>
              <a:buNone/>
            </a:pPr>
            <a:r>
              <a:t/>
            </a:r>
            <a:endParaRPr b="1" sz="105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20596a7f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720596a7f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l"/>
              <a:t>Dużo niejasności związanych jest związany z językiem programowania do Apache Spark. Generalnie przyjęte jest ogólnie w społeczeństwie że do Sparka lepszy jest specjalnie przeznaczony do tego język o Nazwie Scala. Cechuje się on ….. tym i tym. I faktycznie gdy kiedyś korzystało się z niskopoziomowego API w spark RDD to faktycznie Scala była dużo dużo szybsza. </a:t>
            </a:r>
            <a:br>
              <a:rPr lang="pl"/>
            </a:br>
            <a:br>
              <a:rPr lang="pl"/>
            </a:br>
            <a:r>
              <a:rPr lang="pl"/>
              <a:t>Aktualnie głównie korzysta się z </a:t>
            </a:r>
            <a:r>
              <a:rPr lang="pl"/>
              <a:t>wysokopoziomowego</a:t>
            </a:r>
            <a:r>
              <a:rPr lang="pl"/>
              <a:t> API Spark DataFrame które w obsłudze jest bardzo podobne do biblioteki Pandas.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pl"/>
              <a:t>Patrząc na ten wykres słupkowy nasuwają się tak naprawdę dwa pytania. </a:t>
            </a:r>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AutoNum type="arabicPeriod"/>
            </a:pPr>
            <a:r>
              <a:rPr lang="pl"/>
              <a:t>Dlaczego na wysokopoziomowym API nie ma różnicy między językami  ? </a:t>
            </a:r>
            <a:endParaRPr/>
          </a:p>
          <a:p>
            <a:pPr indent="0" lvl="0" marL="45720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AutoNum type="arabicPeriod"/>
            </a:pPr>
            <a:r>
              <a:rPr lang="pl"/>
              <a:t>Dlaczego na wysokopoziomowym API operacje na danych trwają dłużej ? Przecież np taki Keras jest wysokopoziomowym API do Tensorflow i Keras jest wolniejszy.</a:t>
            </a:r>
            <a:endParaRPr/>
          </a:p>
          <a:p>
            <a:pPr indent="0" lvl="0" marL="0" rtl="0" algn="l">
              <a:lnSpc>
                <a:spcPct val="100000"/>
              </a:lnSpc>
              <a:spcBef>
                <a:spcPts val="0"/>
              </a:spcBef>
              <a:spcAft>
                <a:spcPts val="0"/>
              </a:spcAft>
              <a:buNone/>
            </a:pPr>
            <a:r>
              <a:t/>
            </a:r>
            <a:endParaRPr/>
          </a:p>
          <a:p>
            <a:pPr indent="457200" lvl="0" marL="457200" rtl="0" algn="l">
              <a:lnSpc>
                <a:spcPct val="100000"/>
              </a:lnSpc>
              <a:spcBef>
                <a:spcPts val="0"/>
              </a:spcBef>
              <a:spcAft>
                <a:spcPts val="0"/>
              </a:spcAft>
              <a:buNone/>
            </a:pPr>
            <a:br>
              <a:rPr lang="pl"/>
            </a:br>
            <a:r>
              <a:rPr lang="pl"/>
              <a:t>Odp : Spark DF jest szybszy ze względu na to że przed przejściem na RDD plan przetwarzania danych jest optymalizowany z wykorzystaniem silnika </a:t>
            </a:r>
            <a:r>
              <a:rPr b="1" lang="pl"/>
              <a:t>Catalyst. </a:t>
            </a:r>
            <a:r>
              <a:rPr lang="pl"/>
              <a:t>Działanie tego silnika można zostawić na inną prezentację. Aczkolwiek na takim bardzo wysokim poziomie abstrakcji nawet autor Sparka w swojej książce zaleca żeby używać Dataframe’ow ze względu na to że kod jest optymalizowany do RDD w taki sposób że działa szybciej niż kod napisany w czystym RDD. </a:t>
            </a:r>
            <a:br>
              <a:rPr lang="pl"/>
            </a:br>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Model 3V - Wg modelu 3V Big Data to dane bardzo różnorodne w bardzo dużych volumenach napływające z wielu źródeł w różnych formatach z prędkością zbliżoną nawet do czasu rzeczywistego </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Zalety Big Daty dla DS - pozwala z jednej strony bardziej zaawansowane modele, zdrugiej sprawia że możliwość generalizacji problemu tych prostrzych zwieksza sie </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HDFS - abstrakcja przechowania rozproszonych danych </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Map Reduce - abstrakcja tego jak dane rozproszone są przetwarzane.</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SPARK - biblioteka do równoległego przetwarzania danych </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RDD - podstawowa reprezentacja danych rozproszonych w Sparku </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Transformacje - operacje np mapowania które nie są wykonywane od razu </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Akcje - operacja np reduce która powoduje przetwarzanie całego pipeline’u obliczeniowego na wszystkich danych i zwrocenie rezultalu z klastrow</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Leniwa ewaluacja - sprawia że kod nie jest wykonywany od razu </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Plan przetwarzania - schemat który przedstawia pipeline przetwarzania danych dla RDD. </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Cache’owanie - zapisywanie danych do źródeł szybkiego dostępu. Dzięki nim optymalizujemy przetarzanie danych.</a:t>
            </a:r>
            <a:endParaRPr sz="1400">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pl" sz="1400">
                <a:solidFill>
                  <a:schemeClr val="dk2"/>
                </a:solidFill>
                <a:latin typeface="Lato"/>
                <a:ea typeface="Lato"/>
                <a:cs typeface="Lato"/>
                <a:sym typeface="Lato"/>
              </a:rPr>
              <a:t>Catalyst Optimizer- silnik optymalizacyjny który sprawia że plan przetwarzania Df jest zoptymalizowany dzieki czemu działają szybciej niż RDD. </a:t>
            </a:r>
            <a:endParaRPr sz="1400">
              <a:solidFill>
                <a:schemeClr val="dk2"/>
              </a:solidFill>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DataFrames jest najbardziej popularnym API strukturalnym reprezentującym tabele z danymi w postaci wierszy i kolumn.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2"/>
              </a:buClr>
              <a:buSzPts val="1100"/>
              <a:buFont typeface="Arial"/>
              <a:buNone/>
            </a:pPr>
            <a:r>
              <a:rPr lang="pl">
                <a:solidFill>
                  <a:schemeClr val="dk2"/>
                </a:solidFill>
              </a:rPr>
              <a:t>Możemy dataframe wyobraźić sobie jako arkusz spreesheed z olabeleowanymi kolumnami. </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endParaRPr>
          </a:p>
          <a:p>
            <a:pPr indent="0" lvl="0" marL="0" rtl="0" algn="l">
              <a:lnSpc>
                <a:spcPct val="100000"/>
              </a:lnSpc>
              <a:spcBef>
                <a:spcPts val="0"/>
              </a:spcBef>
              <a:spcAft>
                <a:spcPts val="0"/>
              </a:spcAft>
              <a:buSzPts val="1400"/>
              <a:buNone/>
            </a:pPr>
            <a:r>
              <a:rPr lang="pl">
                <a:solidFill>
                  <a:schemeClr val="dk2"/>
                </a:solidFill>
              </a:rPr>
              <a:t>Jednak między nimi jest fundamentalna różnica:</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pl">
                <a:solidFill>
                  <a:schemeClr val="dk2"/>
                </a:solidFill>
              </a:rPr>
              <a:t>spreedsheaty znajdują się w jednym komputerze, w jednej okreslonej lokalizacji,</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pl">
                <a:solidFill>
                  <a:schemeClr val="dk2"/>
                </a:solidFill>
              </a:rPr>
              <a:t>Dataframe może obejmować setki komputerów</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rPr lang="pl">
                <a:solidFill>
                  <a:schemeClr val="dk2"/>
                </a:solidFill>
              </a:rPr>
              <a:t>Jeżeli chodzi o koncept DataFramów nie jest to unikalna koncepcja Sparka. </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endParaRPr>
          </a:p>
          <a:p>
            <a:pPr indent="0" lvl="0" marL="0" rtl="0" algn="l">
              <a:lnSpc>
                <a:spcPct val="100000"/>
              </a:lnSpc>
              <a:spcBef>
                <a:spcPts val="0"/>
              </a:spcBef>
              <a:spcAft>
                <a:spcPts val="0"/>
              </a:spcAft>
              <a:buSzPts val="1400"/>
              <a:buNone/>
            </a:pPr>
            <a:r>
              <a:rPr lang="pl">
                <a:solidFill>
                  <a:schemeClr val="dk2"/>
                </a:solidFill>
              </a:rPr>
              <a:t>Zarówno Python jak i R korzystają z podobnych konceptów, jednakże (z pewnymi wyjątkami) wykorzystuje się je na pojedyńczej maszynie. </a:t>
            </a:r>
            <a:endParaRPr>
              <a:solidFill>
                <a:schemeClr val="dk2"/>
              </a:solidFill>
            </a:endParaRPr>
          </a:p>
          <a:p>
            <a:pPr indent="0" lvl="0" marL="0" rtl="0" algn="l">
              <a:lnSpc>
                <a:spcPct val="100000"/>
              </a:lnSpc>
              <a:spcBef>
                <a:spcPts val="0"/>
              </a:spcBef>
              <a:spcAft>
                <a:spcPts val="0"/>
              </a:spcAft>
              <a:buSzPts val="1400"/>
              <a:buNone/>
            </a:pPr>
            <a:r>
              <a:t/>
            </a:r>
            <a:endParaRPr>
              <a:solidFill>
                <a:schemeClr val="dk2"/>
              </a:solidFill>
            </a:endParaRPr>
          </a:p>
          <a:p>
            <a:pPr indent="0" lvl="0" marL="0" rtl="0" algn="l">
              <a:lnSpc>
                <a:spcPct val="100000"/>
              </a:lnSpc>
              <a:spcBef>
                <a:spcPts val="0"/>
              </a:spcBef>
              <a:spcAft>
                <a:spcPts val="0"/>
              </a:spcAft>
              <a:buSzPts val="1400"/>
              <a:buNone/>
            </a:pPr>
            <a:r>
              <a:rPr lang="pl">
                <a:solidFill>
                  <a:schemeClr val="dk2"/>
                </a:solidFill>
              </a:rPr>
              <a:t>Ze względu na to że Spark /posiada interfejs zarówno dla pythona jak i dla R, dataframe bardzo łatwo można przekonwertować na Pandas</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endParaRPr>
          </a:p>
          <a:p>
            <a:pPr indent="0" lvl="0" marL="0" rtl="0" algn="l">
              <a:lnSpc>
                <a:spcPct val="100000"/>
              </a:lnSpc>
              <a:spcBef>
                <a:spcPts val="0"/>
              </a:spcBef>
              <a:spcAft>
                <a:spcPts val="0"/>
              </a:spcAft>
              <a:buSzPts val="1400"/>
              <a:buNone/>
            </a:pPr>
            <a:r>
              <a:rPr lang="pl">
                <a:solidFill>
                  <a:schemeClr val="dk2"/>
                </a:solidFill>
              </a:rPr>
              <a:t>Sam dataframe w momencie przetwarzania równoległego konwertowany jest w sposób automatyczny na RDD i przetwarzany w  sposób wcześniej ustalony.</a:t>
            </a:r>
            <a:endParaRPr>
              <a:solidFill>
                <a:schemeClr val="dk2"/>
              </a:solidFill>
            </a:endParaRPr>
          </a:p>
          <a:p>
            <a:pPr indent="0" lvl="0" marL="0" rtl="0" algn="l">
              <a:lnSpc>
                <a:spcPct val="100000"/>
              </a:lnSpc>
              <a:spcBef>
                <a:spcPts val="0"/>
              </a:spcBef>
              <a:spcAft>
                <a:spcPts val="0"/>
              </a:spcAft>
              <a:buSzPts val="1400"/>
              <a:buNone/>
            </a:pPr>
            <a:r>
              <a:t/>
            </a:r>
            <a:endParaRPr>
              <a:solidFill>
                <a:schemeClr val="dk2"/>
              </a:solidFill>
            </a:endParaRPr>
          </a:p>
          <a:p>
            <a:pPr indent="0" lvl="0" marL="0" rtl="0" algn="l">
              <a:lnSpc>
                <a:spcPct val="100000"/>
              </a:lnSpc>
              <a:spcBef>
                <a:spcPts val="0"/>
              </a:spcBef>
              <a:spcAft>
                <a:spcPts val="0"/>
              </a:spcAft>
              <a:buSzPts val="1400"/>
              <a:buNone/>
            </a:pPr>
            <a:r>
              <a:rPr lang="pl">
                <a:solidFill>
                  <a:schemeClr val="dk2"/>
                </a:solidFill>
              </a:rPr>
              <a:t>Pytanie: z czego lepiej korzystać : RDD czy DataFrame</a:t>
            </a:r>
            <a:endParaRPr>
              <a:solidFill>
                <a:schemeClr val="dk2"/>
              </a:solidFill>
            </a:endParaRPr>
          </a:p>
          <a:p>
            <a:pPr indent="0" lvl="0" marL="0" rtl="0" algn="l">
              <a:lnSpc>
                <a:spcPct val="100000"/>
              </a:lnSpc>
              <a:spcBef>
                <a:spcPts val="0"/>
              </a:spcBef>
              <a:spcAft>
                <a:spcPts val="0"/>
              </a:spcAft>
              <a:buSzPts val="1400"/>
              <a:buNone/>
            </a:pPr>
            <a:r>
              <a:t/>
            </a:r>
            <a:endParaRPr>
              <a:solidFill>
                <a:schemeClr val="dk2"/>
              </a:solidFill>
            </a:endParaRPr>
          </a:p>
          <a:p>
            <a:pPr indent="0" lvl="0" marL="0" rtl="0" algn="l">
              <a:lnSpc>
                <a:spcPct val="100000"/>
              </a:lnSpc>
              <a:spcBef>
                <a:spcPts val="0"/>
              </a:spcBef>
              <a:spcAft>
                <a:spcPts val="0"/>
              </a:spcAft>
              <a:buSzPts val="1400"/>
              <a:buNone/>
            </a:pPr>
            <a:r>
              <a:rPr lang="pl">
                <a:solidFill>
                  <a:schemeClr val="dk2"/>
                </a:solidFill>
              </a:rPr>
              <a:t>Generalnie nie należy już pisać kodu na niskopoziomowym api ze względu na to że twórcy Sparka stworzyli dla DataFrame’ów specjalny silnik optymalizacyjny o nazwie Catalyst który przerabia go na RDD w taki sposób, że o wiele lepiej niż gdybyśmy pisali ten kod na niskopoziomowym API.</a:t>
            </a:r>
            <a:endParaRPr>
              <a:solidFill>
                <a:schemeClr val="dk2"/>
              </a:solidFill>
            </a:endParaRPr>
          </a:p>
          <a:p>
            <a:pPr indent="0" lvl="0" marL="0" rtl="0" algn="l">
              <a:lnSpc>
                <a:spcPct val="100000"/>
              </a:lnSpc>
              <a:spcBef>
                <a:spcPts val="0"/>
              </a:spcBef>
              <a:spcAft>
                <a:spcPts val="0"/>
              </a:spcAft>
              <a:buSzPts val="1400"/>
              <a:buNone/>
            </a:pPr>
            <a:r>
              <a:t/>
            </a:r>
            <a:endParaRPr>
              <a:solidFill>
                <a:schemeClr val="dk2"/>
              </a:solidFill>
            </a:endParaRPr>
          </a:p>
          <a:p>
            <a:pPr indent="0" lvl="0" marL="0" rtl="0" algn="l">
              <a:lnSpc>
                <a:spcPct val="100000"/>
              </a:lnSpc>
              <a:spcBef>
                <a:spcPts val="0"/>
              </a:spcBef>
              <a:spcAft>
                <a:spcPts val="0"/>
              </a:spcAft>
              <a:buSzPts val="1400"/>
              <a:buNone/>
            </a:pPr>
            <a:r>
              <a:rPr lang="pl">
                <a:solidFill>
                  <a:schemeClr val="dk2"/>
                </a:solidFill>
              </a:rPr>
              <a:t>Dodatkowo dataframe’y są zoptymalizowane w taki sposób że nieważne czy piszemy w Pythonie, Javie czy Scali, prędkość przetwarzania jest taka sama.</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endParaRPr>
          </a:p>
          <a:p>
            <a:pPr indent="0" lvl="0" marL="0" rtl="0" algn="l">
              <a:lnSpc>
                <a:spcPct val="100000"/>
              </a:lnSpc>
              <a:spcBef>
                <a:spcPts val="0"/>
              </a:spcBef>
              <a:spcAft>
                <a:spcPts val="0"/>
              </a:spcAft>
              <a:buSzPts val="1400"/>
              <a:buNone/>
            </a:pPr>
            <a:r>
              <a:t/>
            </a:r>
            <a:endParaRPr>
              <a:solidFill>
                <a:schemeClr val="dk2"/>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Now that we briefly defined the core parts of a DataFrame, we will move onto manipulating</a:t>
            </a:r>
            <a:endParaRPr/>
          </a:p>
          <a:p>
            <a:pPr indent="0" lvl="0" marL="0" rtl="0" algn="l">
              <a:lnSpc>
                <a:spcPct val="100000"/>
              </a:lnSpc>
              <a:spcBef>
                <a:spcPts val="0"/>
              </a:spcBef>
              <a:spcAft>
                <a:spcPts val="0"/>
              </a:spcAft>
              <a:buSzPts val="1400"/>
              <a:buNone/>
            </a:pPr>
            <a:r>
              <a:rPr lang="pl"/>
              <a:t>DataFrames. When working with individual DataFrames there are some fundamental objectives.</a:t>
            </a:r>
            <a:endParaRPr/>
          </a:p>
          <a:p>
            <a:pPr indent="0" lvl="0" marL="0" rtl="0" algn="l">
              <a:lnSpc>
                <a:spcPct val="100000"/>
              </a:lnSpc>
              <a:spcBef>
                <a:spcPts val="0"/>
              </a:spcBef>
              <a:spcAft>
                <a:spcPts val="0"/>
              </a:spcAft>
              <a:buClr>
                <a:schemeClr val="dk2"/>
              </a:buClr>
              <a:buSzPts val="1100"/>
              <a:buFont typeface="Arial"/>
              <a:buNone/>
            </a:pPr>
            <a:r>
              <a:t/>
            </a:r>
            <a:endParaRPr/>
          </a:p>
          <a:p>
            <a:pPr indent="0" lvl="0" marL="0" rtl="0" algn="l">
              <a:lnSpc>
                <a:spcPct val="100000"/>
              </a:lnSpc>
              <a:spcBef>
                <a:spcPts val="0"/>
              </a:spcBef>
              <a:spcAft>
                <a:spcPts val="0"/>
              </a:spcAft>
              <a:buClr>
                <a:schemeClr val="dk2"/>
              </a:buClr>
              <a:buSzPts val="1100"/>
              <a:buFont typeface="Arial"/>
              <a:buNone/>
            </a:pPr>
            <a:r>
              <a:rPr lang="pl"/>
              <a:t>These break down into several core operations, as depicted in Figure 5-2:</a:t>
            </a:r>
            <a:endParaRPr/>
          </a:p>
          <a:p>
            <a:pPr indent="0" lvl="0" marL="0" rtl="0" algn="l">
              <a:lnSpc>
                <a:spcPct val="100000"/>
              </a:lnSpc>
              <a:spcBef>
                <a:spcPts val="0"/>
              </a:spcBef>
              <a:spcAft>
                <a:spcPts val="0"/>
              </a:spcAft>
              <a:buClr>
                <a:schemeClr val="dk2"/>
              </a:buClr>
              <a:buSzPts val="1100"/>
              <a:buFont typeface="Arial"/>
              <a:buNone/>
            </a:pPr>
            <a:r>
              <a:t/>
            </a:r>
            <a:endParaRPr/>
          </a:p>
          <a:p>
            <a:pPr indent="-317500" lvl="0" marL="457200" rtl="0" algn="l">
              <a:lnSpc>
                <a:spcPct val="100000"/>
              </a:lnSpc>
              <a:spcBef>
                <a:spcPts val="0"/>
              </a:spcBef>
              <a:spcAft>
                <a:spcPts val="0"/>
              </a:spcAft>
              <a:buSzPts val="1400"/>
              <a:buChar char="●"/>
            </a:pPr>
            <a:r>
              <a:rPr lang="pl"/>
              <a:t>Dodawanie wierszy i kolumn </a:t>
            </a:r>
            <a:endParaRPr/>
          </a:p>
          <a:p>
            <a:pPr indent="-317500" lvl="0" marL="457200" rtl="0" algn="l">
              <a:lnSpc>
                <a:spcPct val="100000"/>
              </a:lnSpc>
              <a:spcBef>
                <a:spcPts val="0"/>
              </a:spcBef>
              <a:spcAft>
                <a:spcPts val="0"/>
              </a:spcAft>
              <a:buSzPts val="1400"/>
              <a:buChar char="●"/>
            </a:pPr>
            <a:r>
              <a:rPr lang="pl"/>
              <a:t>Usuwanie wierszy i kolumn</a:t>
            </a:r>
            <a:endParaRPr/>
          </a:p>
          <a:p>
            <a:pPr indent="-317500" lvl="0" marL="457200" rtl="0" algn="l">
              <a:lnSpc>
                <a:spcPct val="100000"/>
              </a:lnSpc>
              <a:spcBef>
                <a:spcPts val="0"/>
              </a:spcBef>
              <a:spcAft>
                <a:spcPts val="0"/>
              </a:spcAft>
              <a:buSzPts val="1400"/>
              <a:buChar char="●"/>
            </a:pPr>
            <a:r>
              <a:rPr lang="pl"/>
              <a:t>Zamiana wierszy na kolumny i odwrotnie</a:t>
            </a:r>
            <a:endParaRPr/>
          </a:p>
          <a:p>
            <a:pPr indent="-317500" lvl="0" marL="457200" rtl="0" algn="l">
              <a:lnSpc>
                <a:spcPct val="100000"/>
              </a:lnSpc>
              <a:spcBef>
                <a:spcPts val="0"/>
              </a:spcBef>
              <a:spcAft>
                <a:spcPts val="0"/>
              </a:spcAft>
              <a:buSzPts val="1400"/>
              <a:buChar char="●"/>
            </a:pPr>
            <a:r>
              <a:rPr lang="pl"/>
              <a:t>Sortowanie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Notebooki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Notebooki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1f9d8cd2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71f9d8cd2e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a:solidFill>
                  <a:schemeClr val="dk2"/>
                </a:solidFill>
              </a:rPr>
              <a:t>1 Powod zwiazany jest lepszym poziomem skuteczności </a:t>
            </a:r>
            <a:r>
              <a:rPr lang="pl">
                <a:solidFill>
                  <a:schemeClr val="dk2"/>
                </a:solidFill>
              </a:rPr>
              <a:t>rozwiązywania</a:t>
            </a:r>
            <a:r>
              <a:rPr lang="pl">
                <a:solidFill>
                  <a:schemeClr val="dk2"/>
                </a:solidFill>
              </a:rPr>
              <a:t> problemów. O ile sam wzrost ilości danych nie wpływa na skuteczność modelu (skuteczność w kontekście minimalizacji naszego wskaźnika jakości względem błądu Bayes ) to dzięki temu możemy tworzyć bardziej zaawansowane modele to bardziej złożonych problemów </a:t>
            </a:r>
            <a:br>
              <a:rPr lang="pl">
                <a:solidFill>
                  <a:schemeClr val="dk2"/>
                </a:solidFill>
              </a:rPr>
            </a:br>
            <a:br>
              <a:rPr lang="pl">
                <a:solidFill>
                  <a:schemeClr val="dk2"/>
                </a:solidFill>
              </a:rPr>
            </a:br>
            <a:r>
              <a:rPr lang="pl">
                <a:solidFill>
                  <a:schemeClr val="dk2"/>
                </a:solidFill>
              </a:rPr>
              <a:t>2. </a:t>
            </a:r>
            <a:endParaRPr>
              <a:solidFill>
                <a:schemeClr val="dk2"/>
              </a:solidFill>
            </a:endParaRPr>
          </a:p>
          <a:p>
            <a:pPr indent="0" lvl="0" marL="0" rtl="0" algn="l">
              <a:spcBef>
                <a:spcPts val="0"/>
              </a:spcBef>
              <a:spcAft>
                <a:spcPts val="0"/>
              </a:spcAft>
              <a:buNone/>
            </a:pPr>
            <a:r>
              <a:rPr lang="pl">
                <a:solidFill>
                  <a:schemeClr val="dk2"/>
                </a:solidFill>
              </a:rPr>
              <a:t>Podczas modelowania jednym z najważniejszych celów jest zgeneralizowanie</a:t>
            </a:r>
            <a:endParaRPr>
              <a:solidFill>
                <a:schemeClr val="dk2"/>
              </a:solidFill>
            </a:endParaRPr>
          </a:p>
          <a:p>
            <a:pPr indent="0" lvl="0" marL="457200" rtl="0" algn="l">
              <a:spcBef>
                <a:spcPts val="0"/>
              </a:spcBef>
              <a:spcAft>
                <a:spcPts val="0"/>
              </a:spcAft>
              <a:buNone/>
            </a:pPr>
            <a:r>
              <a:t/>
            </a:r>
            <a:endParaRPr>
              <a:solidFill>
                <a:schemeClr val="dk2"/>
              </a:solidFill>
            </a:endParaRPr>
          </a:p>
          <a:p>
            <a:pPr indent="0" lvl="0" marL="0" rtl="0" algn="l">
              <a:lnSpc>
                <a:spcPct val="100000"/>
              </a:lnSpc>
              <a:spcBef>
                <a:spcPts val="0"/>
              </a:spcBef>
              <a:spcAft>
                <a:spcPts val="0"/>
              </a:spcAft>
              <a:buSzPts val="1400"/>
              <a:buNone/>
            </a:pPr>
            <a:r>
              <a:rPr lang="pl"/>
              <a:t>Celem uczenia maszynowego jest stworzenie modelu, czyli funkcji o </a:t>
            </a:r>
            <a:r>
              <a:rPr lang="pl"/>
              <a:t>określonym</a:t>
            </a:r>
            <a:r>
              <a:rPr lang="pl"/>
              <a:t> stopniu </a:t>
            </a:r>
            <a:r>
              <a:rPr lang="pl"/>
              <a:t>złożoności,</a:t>
            </a:r>
            <a:r>
              <a:rPr lang="pl"/>
              <a:t> który może wspomagać pracę ekspertów lub np wyręczać ich w powtarzających się problemach.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Tu warto szczególnie zwrócić uwagę na możliwość generalizacji problemu. Zgodnie z metodologią tworzenia modeli Data </a:t>
            </a:r>
            <a:r>
              <a:rPr lang="pl"/>
              <a:t>Scientista</a:t>
            </a:r>
            <a:r>
              <a:rPr lang="pl"/>
              <a:t> zależy na tym aby model na bazie pewnego zbioru treningowego wyciagnał regułu/zależnosci na bazie których będzie w stanie skutecznie podejmować decyzje w przyszłości. Większa ilość danych w szczególności o volumenie Big Data pozwala podnosić skuteczność generalizowania model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3. </a:t>
            </a:r>
            <a:endParaRPr/>
          </a:p>
          <a:p>
            <a:pPr indent="0" lvl="0" marL="0" rtl="0" algn="l">
              <a:lnSpc>
                <a:spcPct val="100000"/>
              </a:lnSpc>
              <a:spcBef>
                <a:spcPts val="0"/>
              </a:spcBef>
              <a:spcAft>
                <a:spcPts val="0"/>
              </a:spcAft>
              <a:buSzPts val="1400"/>
              <a:buNone/>
            </a:pPr>
            <a:r>
              <a:rPr lang="pl"/>
              <a:t>Chodzi o to że jeżeli wychodzi podczas testów że średni błąd model prognozujący odestki jest równy np 500 tyś per miesiąc to zależy na tym że jak puścimy ten model do produkcji żeby to sie faktycznie utrzymywało. (O ile nie występują anomalie w danych)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Now that we briefly defined the core parts of a DataFrame, we will move onto manipulating</a:t>
            </a:r>
            <a:endParaRPr/>
          </a:p>
          <a:p>
            <a:pPr indent="0" lvl="0" marL="0" rtl="0" algn="l">
              <a:lnSpc>
                <a:spcPct val="100000"/>
              </a:lnSpc>
              <a:spcBef>
                <a:spcPts val="0"/>
              </a:spcBef>
              <a:spcAft>
                <a:spcPts val="0"/>
              </a:spcAft>
              <a:buSzPts val="1400"/>
              <a:buNone/>
            </a:pPr>
            <a:r>
              <a:rPr lang="pl"/>
              <a:t>DataFrames. When working with individual DataFrames there are some fundamental objectives.</a:t>
            </a:r>
            <a:endParaRPr/>
          </a:p>
          <a:p>
            <a:pPr indent="0" lvl="0" marL="0" rtl="0" algn="l">
              <a:lnSpc>
                <a:spcPct val="100000"/>
              </a:lnSpc>
              <a:spcBef>
                <a:spcPts val="0"/>
              </a:spcBef>
              <a:spcAft>
                <a:spcPts val="0"/>
              </a:spcAft>
              <a:buClr>
                <a:schemeClr val="dk2"/>
              </a:buClr>
              <a:buSzPts val="1100"/>
              <a:buFont typeface="Arial"/>
              <a:buNone/>
            </a:pPr>
            <a:r>
              <a:t/>
            </a:r>
            <a:endParaRPr/>
          </a:p>
          <a:p>
            <a:pPr indent="0" lvl="0" marL="0" rtl="0" algn="l">
              <a:lnSpc>
                <a:spcPct val="100000"/>
              </a:lnSpc>
              <a:spcBef>
                <a:spcPts val="0"/>
              </a:spcBef>
              <a:spcAft>
                <a:spcPts val="0"/>
              </a:spcAft>
              <a:buClr>
                <a:schemeClr val="dk2"/>
              </a:buClr>
              <a:buSzPts val="1100"/>
              <a:buFont typeface="Arial"/>
              <a:buNone/>
            </a:pPr>
            <a:r>
              <a:rPr lang="pl"/>
              <a:t>These break down into several core operations, as depicted in Figure 5-2:</a:t>
            </a:r>
            <a:endParaRPr/>
          </a:p>
          <a:p>
            <a:pPr indent="0" lvl="0" marL="0" rtl="0" algn="l">
              <a:lnSpc>
                <a:spcPct val="100000"/>
              </a:lnSpc>
              <a:spcBef>
                <a:spcPts val="0"/>
              </a:spcBef>
              <a:spcAft>
                <a:spcPts val="0"/>
              </a:spcAft>
              <a:buClr>
                <a:schemeClr val="dk2"/>
              </a:buClr>
              <a:buSzPts val="1100"/>
              <a:buFont typeface="Arial"/>
              <a:buNone/>
            </a:pPr>
            <a:r>
              <a:t/>
            </a:r>
            <a:endParaRPr/>
          </a:p>
          <a:p>
            <a:pPr indent="-317500" lvl="0" marL="457200" rtl="0" algn="l">
              <a:lnSpc>
                <a:spcPct val="100000"/>
              </a:lnSpc>
              <a:spcBef>
                <a:spcPts val="0"/>
              </a:spcBef>
              <a:spcAft>
                <a:spcPts val="0"/>
              </a:spcAft>
              <a:buSzPts val="1400"/>
              <a:buChar char="●"/>
            </a:pPr>
            <a:r>
              <a:rPr lang="pl"/>
              <a:t>Dodawanie wierszy i kolumn </a:t>
            </a:r>
            <a:endParaRPr/>
          </a:p>
          <a:p>
            <a:pPr indent="-317500" lvl="0" marL="457200" rtl="0" algn="l">
              <a:lnSpc>
                <a:spcPct val="100000"/>
              </a:lnSpc>
              <a:spcBef>
                <a:spcPts val="0"/>
              </a:spcBef>
              <a:spcAft>
                <a:spcPts val="0"/>
              </a:spcAft>
              <a:buSzPts val="1400"/>
              <a:buChar char="●"/>
            </a:pPr>
            <a:r>
              <a:rPr lang="pl"/>
              <a:t>Usuwanie wierszy i kolumn</a:t>
            </a:r>
            <a:endParaRPr/>
          </a:p>
          <a:p>
            <a:pPr indent="-317500" lvl="0" marL="457200" rtl="0" algn="l">
              <a:lnSpc>
                <a:spcPct val="100000"/>
              </a:lnSpc>
              <a:spcBef>
                <a:spcPts val="0"/>
              </a:spcBef>
              <a:spcAft>
                <a:spcPts val="0"/>
              </a:spcAft>
              <a:buSzPts val="1400"/>
              <a:buChar char="●"/>
            </a:pPr>
            <a:r>
              <a:rPr lang="pl"/>
              <a:t>Zamiana wierszy na kolumny i odwrotnie</a:t>
            </a:r>
            <a:endParaRPr/>
          </a:p>
          <a:p>
            <a:pPr indent="-317500" lvl="0" marL="457200" rtl="0" algn="l">
              <a:lnSpc>
                <a:spcPct val="100000"/>
              </a:lnSpc>
              <a:spcBef>
                <a:spcPts val="0"/>
              </a:spcBef>
              <a:spcAft>
                <a:spcPts val="0"/>
              </a:spcAft>
              <a:buSzPts val="1400"/>
              <a:buChar char="●"/>
            </a:pPr>
            <a:r>
              <a:rPr lang="pl"/>
              <a:t>Sortowanie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sz="1400"/>
              <a:t>We discussed transformers in the previous chapter, but it’s worth reviewing them again here.</a:t>
            </a:r>
            <a:endParaRPr sz="1400"/>
          </a:p>
          <a:p>
            <a:pPr indent="0" lvl="0" marL="0" rtl="0" algn="l">
              <a:lnSpc>
                <a:spcPct val="100000"/>
              </a:lnSpc>
              <a:spcBef>
                <a:spcPts val="0"/>
              </a:spcBef>
              <a:spcAft>
                <a:spcPts val="0"/>
              </a:spcAft>
              <a:buClr>
                <a:schemeClr val="dk2"/>
              </a:buClr>
              <a:buSzPts val="1100"/>
              <a:buFont typeface="Arial"/>
              <a:buNone/>
            </a:pPr>
            <a:r>
              <a:rPr lang="pl" sz="1400"/>
              <a:t>Transformers are functions that convert raw data in some way. This might be to create a new</a:t>
            </a:r>
            <a:endParaRPr sz="1400"/>
          </a:p>
          <a:p>
            <a:pPr indent="0" lvl="0" marL="0" rtl="0" algn="l">
              <a:lnSpc>
                <a:spcPct val="100000"/>
              </a:lnSpc>
              <a:spcBef>
                <a:spcPts val="0"/>
              </a:spcBef>
              <a:spcAft>
                <a:spcPts val="0"/>
              </a:spcAft>
              <a:buClr>
                <a:schemeClr val="dk2"/>
              </a:buClr>
              <a:buSzPts val="1100"/>
              <a:buFont typeface="Arial"/>
              <a:buNone/>
            </a:pPr>
            <a:r>
              <a:rPr lang="pl" sz="1400"/>
              <a:t>interaction variable (from two other variables), to normalize a column, or to simply turn it into a</a:t>
            </a:r>
            <a:endParaRPr sz="1400"/>
          </a:p>
          <a:p>
            <a:pPr indent="0" lvl="0" marL="0" rtl="0" algn="l">
              <a:lnSpc>
                <a:spcPct val="100000"/>
              </a:lnSpc>
              <a:spcBef>
                <a:spcPts val="0"/>
              </a:spcBef>
              <a:spcAft>
                <a:spcPts val="0"/>
              </a:spcAft>
              <a:buClr>
                <a:schemeClr val="dk2"/>
              </a:buClr>
              <a:buSzPts val="1100"/>
              <a:buFont typeface="Arial"/>
              <a:buNone/>
            </a:pPr>
            <a:r>
              <a:rPr lang="pl" sz="1400"/>
              <a:t>Double to be input into a model. Transformers are primarily used in preprocessing or feature</a:t>
            </a:r>
            <a:endParaRPr sz="1400"/>
          </a:p>
          <a:p>
            <a:pPr indent="0" lvl="0" marL="0" rtl="0" algn="l">
              <a:lnSpc>
                <a:spcPct val="100000"/>
              </a:lnSpc>
              <a:spcBef>
                <a:spcPts val="0"/>
              </a:spcBef>
              <a:spcAft>
                <a:spcPts val="0"/>
              </a:spcAft>
              <a:buSzPts val="1400"/>
              <a:buNone/>
            </a:pPr>
            <a:r>
              <a:rPr lang="pl" sz="1400"/>
              <a:t>generation.</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pl" sz="1400"/>
              <a:t>All transformers require you to specify, at a minimum, the inputCol and the outputCol, which</a:t>
            </a:r>
            <a:endParaRPr sz="1400"/>
          </a:p>
          <a:p>
            <a:pPr indent="0" lvl="0" marL="0" rtl="0" algn="l">
              <a:lnSpc>
                <a:spcPct val="100000"/>
              </a:lnSpc>
              <a:spcBef>
                <a:spcPts val="0"/>
              </a:spcBef>
              <a:spcAft>
                <a:spcPts val="0"/>
              </a:spcAft>
              <a:buSzPts val="1400"/>
              <a:buNone/>
            </a:pPr>
            <a:r>
              <a:rPr lang="pl" sz="1400"/>
              <a:t>represent the column name of the input and output, respectively. You set these with</a:t>
            </a:r>
            <a:endParaRPr sz="1400"/>
          </a:p>
          <a:p>
            <a:pPr indent="0" lvl="0" marL="0" rtl="0" algn="l">
              <a:lnSpc>
                <a:spcPct val="100000"/>
              </a:lnSpc>
              <a:spcBef>
                <a:spcPts val="0"/>
              </a:spcBef>
              <a:spcAft>
                <a:spcPts val="0"/>
              </a:spcAft>
              <a:buSzPts val="1400"/>
              <a:buNone/>
            </a:pPr>
            <a:r>
              <a:rPr lang="pl" sz="1400"/>
              <a:t>setInputCol and setOutputCol. There are some defaults (you can find these in the</a:t>
            </a:r>
            <a:endParaRPr sz="1400"/>
          </a:p>
          <a:p>
            <a:pPr indent="0" lvl="0" marL="0" rtl="0" algn="l">
              <a:lnSpc>
                <a:spcPct val="100000"/>
              </a:lnSpc>
              <a:spcBef>
                <a:spcPts val="0"/>
              </a:spcBef>
              <a:spcAft>
                <a:spcPts val="0"/>
              </a:spcAft>
              <a:buSzPts val="1400"/>
              <a:buNone/>
            </a:pPr>
            <a:r>
              <a:rPr lang="pl" sz="1400"/>
              <a:t>documentation), but it is a best practice to manually specify them yourself for clarity. In addition</a:t>
            </a:r>
            <a:endParaRPr sz="1400"/>
          </a:p>
          <a:p>
            <a:pPr indent="0" lvl="0" marL="0" rtl="0" algn="l">
              <a:lnSpc>
                <a:spcPct val="100000"/>
              </a:lnSpc>
              <a:spcBef>
                <a:spcPts val="0"/>
              </a:spcBef>
              <a:spcAft>
                <a:spcPts val="0"/>
              </a:spcAft>
              <a:buSzPts val="1400"/>
              <a:buNone/>
            </a:pPr>
            <a:r>
              <a:rPr lang="pl" sz="1400"/>
              <a:t>to input and output columns, all transformers have different parameters that you can tune</a:t>
            </a:r>
            <a:endParaRPr sz="1400"/>
          </a:p>
          <a:p>
            <a:pPr indent="0" lvl="0" marL="0" rtl="0" algn="l">
              <a:lnSpc>
                <a:spcPct val="100000"/>
              </a:lnSpc>
              <a:spcBef>
                <a:spcPts val="0"/>
              </a:spcBef>
              <a:spcAft>
                <a:spcPts val="0"/>
              </a:spcAft>
              <a:buSzPts val="1400"/>
              <a:buNone/>
            </a:pPr>
            <a:r>
              <a:rPr lang="pl" sz="1400"/>
              <a:t>(whenever we mention a parameter in this chapter you must set it with a set() method). In</a:t>
            </a:r>
            <a:endParaRPr sz="1400"/>
          </a:p>
          <a:p>
            <a:pPr indent="0" lvl="0" marL="0" rtl="0" algn="l">
              <a:lnSpc>
                <a:spcPct val="100000"/>
              </a:lnSpc>
              <a:spcBef>
                <a:spcPts val="0"/>
              </a:spcBef>
              <a:spcAft>
                <a:spcPts val="0"/>
              </a:spcAft>
              <a:buSzPts val="1400"/>
              <a:buNone/>
            </a:pPr>
            <a:r>
              <a:rPr lang="pl" sz="1400"/>
              <a:t>Python, we also have another method to set these values with keyword arguments to the object’s</a:t>
            </a:r>
            <a:endParaRPr sz="1400"/>
          </a:p>
          <a:p>
            <a:pPr indent="0" lvl="0" marL="0" rtl="0" algn="l">
              <a:lnSpc>
                <a:spcPct val="100000"/>
              </a:lnSpc>
              <a:spcBef>
                <a:spcPts val="0"/>
              </a:spcBef>
              <a:spcAft>
                <a:spcPts val="0"/>
              </a:spcAft>
              <a:buSzPts val="1400"/>
              <a:buNone/>
            </a:pPr>
            <a:r>
              <a:rPr lang="pl" sz="1400"/>
              <a:t>constructor. We exclude these from the examples in the next chapter for consistency. Estimators</a:t>
            </a:r>
            <a:endParaRPr sz="1400"/>
          </a:p>
          <a:p>
            <a:pPr indent="0" lvl="0" marL="0" rtl="0" algn="l">
              <a:lnSpc>
                <a:spcPct val="100000"/>
              </a:lnSpc>
              <a:spcBef>
                <a:spcPts val="0"/>
              </a:spcBef>
              <a:spcAft>
                <a:spcPts val="0"/>
              </a:spcAft>
              <a:buSzPts val="1400"/>
              <a:buNone/>
            </a:pPr>
            <a:r>
              <a:rPr lang="pl" sz="1400"/>
              <a:t>require you to fit the transformer to your particular dataset and then call transform on the</a:t>
            </a:r>
            <a:endParaRPr sz="1400"/>
          </a:p>
          <a:p>
            <a:pPr indent="0" lvl="0" marL="0" rtl="0" algn="l">
              <a:lnSpc>
                <a:spcPct val="100000"/>
              </a:lnSpc>
              <a:spcBef>
                <a:spcPts val="0"/>
              </a:spcBef>
              <a:spcAft>
                <a:spcPts val="0"/>
              </a:spcAft>
              <a:buSzPts val="1400"/>
              <a:buNone/>
            </a:pPr>
            <a:r>
              <a:rPr lang="pl" sz="1400"/>
              <a:t>resulting object.</a:t>
            </a:r>
            <a:endParaRPr sz="1400"/>
          </a:p>
          <a:p>
            <a:pPr indent="0" lvl="0" marL="0" rtl="0" algn="l">
              <a:lnSpc>
                <a:spcPct val="100000"/>
              </a:lnSpc>
              <a:spcBef>
                <a:spcPts val="0"/>
              </a:spcBef>
              <a:spcAft>
                <a:spcPts val="0"/>
              </a:spcAft>
              <a:buClr>
                <a:schemeClr val="dk2"/>
              </a:buClr>
              <a:buSzPts val="1100"/>
              <a:buFont typeface="Arial"/>
              <a:buNone/>
            </a:pPr>
            <a:r>
              <a:t/>
            </a:r>
            <a:endParaRPr sz="14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pl" sz="1500">
                <a:solidFill>
                  <a:schemeClr val="dk1"/>
                </a:solidFill>
              </a:rPr>
              <a:t>Another tool for preprocessing are estimators. An estimator is necessary when a transformation you would like to perform must be initialized with data or information about the input column (often derived by doing a pass over the input column itself). </a:t>
            </a:r>
            <a:endParaRPr sz="1500">
              <a:solidFill>
                <a:schemeClr val="dk1"/>
              </a:solidFill>
            </a:endParaRPr>
          </a:p>
          <a:p>
            <a:pPr indent="0" lvl="0" marL="0" rtl="0" algn="l">
              <a:lnSpc>
                <a:spcPct val="115000"/>
              </a:lnSpc>
              <a:spcBef>
                <a:spcPts val="1600"/>
              </a:spcBef>
              <a:spcAft>
                <a:spcPts val="0"/>
              </a:spcAft>
              <a:buClr>
                <a:schemeClr val="dk2"/>
              </a:buClr>
              <a:buSzPts val="1100"/>
              <a:buFont typeface="Arial"/>
              <a:buNone/>
            </a:pPr>
            <a:r>
              <a:rPr lang="pl" sz="1500">
                <a:solidFill>
                  <a:schemeClr val="dk1"/>
                </a:solidFill>
              </a:rPr>
              <a:t>For example, if you wanted to scale the values in our column to have mean zero and unit variance, you would need to perform a pass over the entire data in order to calculate the values you would use to normalize the data to mean zero and unit variance. In effect, an estimator can be a transformer configured according to your particular input data. </a:t>
            </a:r>
            <a:endParaRPr sz="1500">
              <a:solidFill>
                <a:schemeClr val="dk1"/>
              </a:solidFill>
            </a:endParaRPr>
          </a:p>
          <a:p>
            <a:pPr indent="0" lvl="0" marL="0" rtl="0" algn="l">
              <a:lnSpc>
                <a:spcPct val="115000"/>
              </a:lnSpc>
              <a:spcBef>
                <a:spcPts val="1600"/>
              </a:spcBef>
              <a:spcAft>
                <a:spcPts val="0"/>
              </a:spcAft>
              <a:buClr>
                <a:schemeClr val="dk2"/>
              </a:buClr>
              <a:buSzPts val="1100"/>
              <a:buFont typeface="Arial"/>
              <a:buNone/>
            </a:pPr>
            <a:r>
              <a:rPr lang="pl" sz="1500">
                <a:solidFill>
                  <a:schemeClr val="dk1"/>
                </a:solidFill>
              </a:rPr>
              <a:t>In simplest terms, you can either blindly apply a transformation (a “regular” transformer type) or perform a transformation based on your data (an estimator type).</a:t>
            </a:r>
            <a:endParaRPr sz="1500">
              <a:solidFill>
                <a:schemeClr val="dk1"/>
              </a:solidFill>
            </a:endParaRPr>
          </a:p>
          <a:p>
            <a:pPr indent="0" lvl="0" marL="0" rtl="0" algn="l">
              <a:lnSpc>
                <a:spcPct val="100000"/>
              </a:lnSpc>
              <a:spcBef>
                <a:spcPts val="1600"/>
              </a:spcBef>
              <a:spcAft>
                <a:spcPts val="0"/>
              </a:spcAft>
              <a:buClr>
                <a:schemeClr val="dk2"/>
              </a:buClr>
              <a:buSzPts val="1100"/>
              <a:buFont typeface="Arial"/>
              <a:buNone/>
            </a:pPr>
            <a:r>
              <a:rPr lang="pl">
                <a:solidFill>
                  <a:schemeClr val="dk2"/>
                </a:solidFill>
              </a:rPr>
              <a:t>An example of this type of estimator is the StandardScaler, which scales your input column</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rPr lang="pl">
                <a:solidFill>
                  <a:schemeClr val="dk2"/>
                </a:solidFill>
              </a:rPr>
              <a:t>according to the range of values in that column to have a zero mean and a variance of 1 in each</a:t>
            </a:r>
            <a:endParaRPr>
              <a:solidFill>
                <a:schemeClr val="dk2"/>
              </a:solidFill>
            </a:endParaRPr>
          </a:p>
          <a:p>
            <a:pPr indent="0" lvl="0" marL="0" rtl="0" algn="l">
              <a:lnSpc>
                <a:spcPct val="100000"/>
              </a:lnSpc>
              <a:spcBef>
                <a:spcPts val="0"/>
              </a:spcBef>
              <a:spcAft>
                <a:spcPts val="0"/>
              </a:spcAft>
              <a:buClr>
                <a:schemeClr val="dk2"/>
              </a:buClr>
              <a:buSzPts val="1100"/>
              <a:buFont typeface="Arial"/>
              <a:buNone/>
            </a:pPr>
            <a:r>
              <a:rPr lang="pl">
                <a:solidFill>
                  <a:schemeClr val="dk2"/>
                </a:solidFill>
              </a:rPr>
              <a:t>dimension.</a:t>
            </a:r>
            <a:endParaRPr>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500">
              <a:solidFill>
                <a:schemeClr val="dk1"/>
              </a:solidFill>
            </a:endParaRPr>
          </a:p>
          <a:p>
            <a:pPr indent="0" lvl="0" marL="0" rtl="0" algn="l">
              <a:lnSpc>
                <a:spcPct val="115000"/>
              </a:lnSpc>
              <a:spcBef>
                <a:spcPts val="1600"/>
              </a:spcBef>
              <a:spcAft>
                <a:spcPts val="1600"/>
              </a:spcAft>
              <a:buClr>
                <a:schemeClr val="dk2"/>
              </a:buClr>
              <a:buSzPts val="1100"/>
              <a:buFont typeface="Arial"/>
              <a:buNone/>
            </a:pPr>
            <a:r>
              <a:t/>
            </a:r>
            <a:endParaRPr sz="15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In brief, one-hot encoding converts a set of values into a set of binary columns specifying whether or not the data point has each particular value (we’lldiscuss one-hot encoding in more depth later in the chapter)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solidFill>
                  <a:srgbClr val="FF0000"/>
                </a:solidFill>
              </a:rPr>
              <a:t>WARNING </a:t>
            </a:r>
            <a:endParaRPr>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2"/>
              </a:buClr>
              <a:buSzPts val="1100"/>
              <a:buFont typeface="Arial"/>
              <a:buNone/>
            </a:pPr>
            <a:r>
              <a:rPr lang="pl"/>
              <a:t>Automatic casting of numeric columns to Double without one-hot encoding has some important</a:t>
            </a:r>
            <a:endParaRPr/>
          </a:p>
          <a:p>
            <a:pPr indent="0" lvl="0" marL="0" rtl="0" algn="l">
              <a:lnSpc>
                <a:spcPct val="100000"/>
              </a:lnSpc>
              <a:spcBef>
                <a:spcPts val="0"/>
              </a:spcBef>
              <a:spcAft>
                <a:spcPts val="0"/>
              </a:spcAft>
              <a:buClr>
                <a:schemeClr val="dk2"/>
              </a:buClr>
              <a:buSzPts val="1100"/>
              <a:buFont typeface="Arial"/>
              <a:buNone/>
            </a:pPr>
            <a:r>
              <a:rPr lang="pl"/>
              <a:t>implications. If you have numerically valued categorical variables, they will only be cast to Double,</a:t>
            </a:r>
            <a:endParaRPr/>
          </a:p>
          <a:p>
            <a:pPr indent="0" lvl="0" marL="0" rtl="0" algn="l">
              <a:lnSpc>
                <a:spcPct val="100000"/>
              </a:lnSpc>
              <a:spcBef>
                <a:spcPts val="0"/>
              </a:spcBef>
              <a:spcAft>
                <a:spcPts val="0"/>
              </a:spcAft>
              <a:buClr>
                <a:schemeClr val="dk2"/>
              </a:buClr>
              <a:buSzPts val="1100"/>
              <a:buFont typeface="Arial"/>
              <a:buNone/>
            </a:pPr>
            <a:r>
              <a:rPr lang="pl"/>
              <a:t>implicitly specifying an order. It is important to ensure the input types correspond to the expected</a:t>
            </a:r>
            <a:endParaRPr/>
          </a:p>
          <a:p>
            <a:pPr indent="0" lvl="0" marL="0" rtl="0" algn="l">
              <a:lnSpc>
                <a:spcPct val="100000"/>
              </a:lnSpc>
              <a:spcBef>
                <a:spcPts val="0"/>
              </a:spcBef>
              <a:spcAft>
                <a:spcPts val="0"/>
              </a:spcAft>
              <a:buClr>
                <a:schemeClr val="dk2"/>
              </a:buClr>
              <a:buSzPts val="1100"/>
              <a:buFont typeface="Arial"/>
              <a:buNone/>
            </a:pPr>
            <a:r>
              <a:rPr lang="pl"/>
              <a:t>conversion. If you have categorical variables that really have no order relation, they should be cast to</a:t>
            </a:r>
            <a:endParaRPr/>
          </a:p>
          <a:p>
            <a:pPr indent="0" lvl="0" marL="0" rtl="0" algn="l">
              <a:lnSpc>
                <a:spcPct val="100000"/>
              </a:lnSpc>
              <a:spcBef>
                <a:spcPts val="0"/>
              </a:spcBef>
              <a:spcAft>
                <a:spcPts val="0"/>
              </a:spcAft>
              <a:buClr>
                <a:schemeClr val="dk2"/>
              </a:buClr>
              <a:buSzPts val="1100"/>
              <a:buFont typeface="Arial"/>
              <a:buNone/>
            </a:pPr>
            <a:r>
              <a:rPr lang="pl"/>
              <a:t>String. You can also manually index columns (see “Working with Categorical Features”).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In brief, one-hot encoding converts a set of values into a set of binary columns specifying whether or not the data point has each particular value (we’lldiscuss one-hot encoding in more depth later in the chapter)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solidFill>
                  <a:srgbClr val="FF0000"/>
                </a:solidFill>
              </a:rPr>
              <a:t>WARNING </a:t>
            </a:r>
            <a:endParaRPr>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Automatic casting of numeric columns to Double without one-hot encoding has some important</a:t>
            </a:r>
            <a:endParaRPr/>
          </a:p>
          <a:p>
            <a:pPr indent="0" lvl="0" marL="0" rtl="0" algn="l">
              <a:lnSpc>
                <a:spcPct val="100000"/>
              </a:lnSpc>
              <a:spcBef>
                <a:spcPts val="0"/>
              </a:spcBef>
              <a:spcAft>
                <a:spcPts val="0"/>
              </a:spcAft>
              <a:buSzPts val="1400"/>
              <a:buNone/>
            </a:pPr>
            <a:r>
              <a:rPr lang="pl"/>
              <a:t>implications. If you have numerically valued categorical variables, they will only be cast to Double,</a:t>
            </a:r>
            <a:endParaRPr/>
          </a:p>
          <a:p>
            <a:pPr indent="0" lvl="0" marL="0" rtl="0" algn="l">
              <a:lnSpc>
                <a:spcPct val="100000"/>
              </a:lnSpc>
              <a:spcBef>
                <a:spcPts val="0"/>
              </a:spcBef>
              <a:spcAft>
                <a:spcPts val="0"/>
              </a:spcAft>
              <a:buSzPts val="1400"/>
              <a:buNone/>
            </a:pPr>
            <a:r>
              <a:rPr lang="pl"/>
              <a:t>implicitly specifying an order. It is important to ensure the input types correspond to the expected</a:t>
            </a:r>
            <a:endParaRPr/>
          </a:p>
          <a:p>
            <a:pPr indent="0" lvl="0" marL="0" rtl="0" algn="l">
              <a:lnSpc>
                <a:spcPct val="100000"/>
              </a:lnSpc>
              <a:spcBef>
                <a:spcPts val="0"/>
              </a:spcBef>
              <a:spcAft>
                <a:spcPts val="0"/>
              </a:spcAft>
              <a:buSzPts val="1400"/>
              <a:buNone/>
            </a:pPr>
            <a:r>
              <a:rPr lang="pl"/>
              <a:t>conversion. If you have categorical variables that really have no order relation, they should be cast to</a:t>
            </a:r>
            <a:endParaRPr/>
          </a:p>
          <a:p>
            <a:pPr indent="0" lvl="0" marL="0" rtl="0" algn="l">
              <a:lnSpc>
                <a:spcPct val="100000"/>
              </a:lnSpc>
              <a:spcBef>
                <a:spcPts val="0"/>
              </a:spcBef>
              <a:spcAft>
                <a:spcPts val="0"/>
              </a:spcAft>
              <a:buSzPts val="1400"/>
              <a:buNone/>
            </a:pPr>
            <a:r>
              <a:rPr lang="pl"/>
              <a:t>String. You can also manually index columns (see “Working with Categorical Features”).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p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Continuous features are just values on the number line, from positive infinity to negative infinity.</a:t>
            </a:r>
            <a:endParaRPr/>
          </a:p>
          <a:p>
            <a:pPr indent="0" lvl="0" marL="0" rtl="0" algn="l">
              <a:lnSpc>
                <a:spcPct val="100000"/>
              </a:lnSpc>
              <a:spcBef>
                <a:spcPts val="0"/>
              </a:spcBef>
              <a:spcAft>
                <a:spcPts val="0"/>
              </a:spcAft>
              <a:buSzPts val="1400"/>
              <a:buNone/>
            </a:pPr>
            <a:r>
              <a:rPr lang="pl"/>
              <a:t>There are two common transformers for continuous features.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2"/>
              </a:buClr>
              <a:buSzPts val="1100"/>
              <a:buFont typeface="Arial"/>
              <a:buNone/>
            </a:pPr>
            <a:r>
              <a:rPr lang="pl"/>
              <a:t>First, you can convert continuous features into categorical features via a process called bucketing, or you can scale and normalize</a:t>
            </a:r>
            <a:endParaRPr/>
          </a:p>
          <a:p>
            <a:pPr indent="0" lvl="0" marL="0" rtl="0" algn="l">
              <a:lnSpc>
                <a:spcPct val="100000"/>
              </a:lnSpc>
              <a:spcBef>
                <a:spcPts val="0"/>
              </a:spcBef>
              <a:spcAft>
                <a:spcPts val="0"/>
              </a:spcAft>
              <a:buClr>
                <a:schemeClr val="dk2"/>
              </a:buClr>
              <a:buSzPts val="1100"/>
              <a:buFont typeface="Arial"/>
              <a:buNone/>
            </a:pPr>
            <a:r>
              <a:rPr lang="pl"/>
              <a:t>your features according to several different requirements. These transformers will only work on Double types, so make sure you’ve turned any other numerical values to Double: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2"/>
              </a:buClr>
              <a:buSzPts val="1100"/>
              <a:buFont typeface="Arial"/>
              <a:buNone/>
            </a:pPr>
            <a:r>
              <a:rPr lang="pl"/>
              <a:t>You specify how buckets should be created via an array or list of Double values. This is useful because you may want to</a:t>
            </a:r>
            <a:endParaRPr/>
          </a:p>
          <a:p>
            <a:pPr indent="0" lvl="0" marL="0" rtl="0" algn="l">
              <a:lnSpc>
                <a:spcPct val="100000"/>
              </a:lnSpc>
              <a:spcBef>
                <a:spcPts val="0"/>
              </a:spcBef>
              <a:spcAft>
                <a:spcPts val="0"/>
              </a:spcAft>
              <a:buClr>
                <a:schemeClr val="dk2"/>
              </a:buClr>
              <a:buSzPts val="1100"/>
              <a:buFont typeface="Arial"/>
              <a:buNone/>
            </a:pPr>
            <a:r>
              <a:rPr lang="pl"/>
              <a:t>simplify the features in your dataset or simplify their representations for interpretation later 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solidFill>
                  <a:srgbClr val="FF0000"/>
                </a:solidFill>
              </a:rPr>
              <a:t>Example</a:t>
            </a:r>
            <a:r>
              <a:rPr lang="pl"/>
              <a:t> : column with person weight , you want to predict some value based on this information. </a:t>
            </a:r>
            <a:br>
              <a:rPr lang="pl"/>
            </a:br>
            <a:r>
              <a:rPr lang="pl"/>
              <a:t>In some cases it might be simpler to create three buckets : “Overweight”, “Averege”,”Underweight”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solidFill>
                  <a:srgbClr val="FF0000"/>
                </a:solidFill>
              </a:rPr>
              <a:t>Specify bucket  : </a:t>
            </a:r>
            <a:endParaRPr>
              <a:solidFill>
                <a:srgbClr val="FF0000"/>
              </a:solidFill>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rPr lang="pl"/>
              <a:t>To specify the bucket, set its borders. For example, setting splits to 5.0, 10.0, 250.0 on our contDF will actually fail because we don’t cover all possible input ranges.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2"/>
              </a:buClr>
              <a:buSzPts val="1100"/>
              <a:buFont typeface="Arial"/>
              <a:buNone/>
            </a:pPr>
            <a:r>
              <a:rPr lang="pl"/>
              <a:t>When specifying your bucket points, the values you pass into splits must satisfy three requirements:</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pl"/>
              <a:t>The minimum value in your splits array must be less than the minimum value in your DataFrame</a:t>
            </a:r>
            <a:br>
              <a:rPr lang="pl"/>
            </a:br>
            <a:endParaRPr/>
          </a:p>
          <a:p>
            <a:pPr indent="-317500" lvl="0" marL="457200" rtl="0" algn="l">
              <a:lnSpc>
                <a:spcPct val="100000"/>
              </a:lnSpc>
              <a:spcBef>
                <a:spcPts val="0"/>
              </a:spcBef>
              <a:spcAft>
                <a:spcPts val="0"/>
              </a:spcAft>
              <a:buSzPts val="1400"/>
              <a:buChar char="●"/>
            </a:pPr>
            <a:r>
              <a:rPr lang="pl"/>
              <a:t>The maximum value in your splits array must be greater than the maximum value inyour DataFrame.</a:t>
            </a:r>
            <a:br>
              <a:rPr lang="pl"/>
            </a:br>
            <a:endParaRPr/>
          </a:p>
          <a:p>
            <a:pPr indent="-317500" lvl="0" marL="457200" rtl="0" algn="l">
              <a:lnSpc>
                <a:spcPct val="100000"/>
              </a:lnSpc>
              <a:spcBef>
                <a:spcPts val="0"/>
              </a:spcBef>
              <a:spcAft>
                <a:spcPts val="0"/>
              </a:spcAft>
              <a:buSzPts val="1400"/>
              <a:buChar char="●"/>
            </a:pPr>
            <a:r>
              <a:rPr lang="pl"/>
              <a:t>You need to specify at a minimum three values in the splits array, which creates two buckets.</a:t>
            </a:r>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rPr lang="pl">
                <a:solidFill>
                  <a:srgbClr val="FF0000"/>
                </a:solidFill>
              </a:rPr>
              <a:t>Warning  : </a:t>
            </a:r>
            <a:endParaRPr>
              <a:solidFill>
                <a:srgbClr val="FF0000"/>
              </a:solidFill>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rPr lang="pl"/>
              <a:t>The Bucketizer can be confusing because we specify bucket borders via the splits method, but these</a:t>
            </a:r>
            <a:endParaRPr/>
          </a:p>
          <a:p>
            <a:pPr indent="0" lvl="0" marL="0" rtl="0" algn="l">
              <a:lnSpc>
                <a:spcPct val="100000"/>
              </a:lnSpc>
              <a:spcBef>
                <a:spcPts val="0"/>
              </a:spcBef>
              <a:spcAft>
                <a:spcPts val="0"/>
              </a:spcAft>
              <a:buSzPts val="1400"/>
              <a:buNone/>
            </a:pPr>
            <a:r>
              <a:rPr lang="pl"/>
              <a:t>are not actually splits.</a:t>
            </a:r>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In order to handle null or NaN values, we must specify the handleInvalid parameter as a</a:t>
            </a:r>
            <a:endParaRPr/>
          </a:p>
          <a:p>
            <a:pPr indent="0" lvl="0" marL="0" rtl="0" algn="l">
              <a:lnSpc>
                <a:spcPct val="100000"/>
              </a:lnSpc>
              <a:spcBef>
                <a:spcPts val="0"/>
              </a:spcBef>
              <a:spcAft>
                <a:spcPts val="0"/>
              </a:spcAft>
              <a:buSzPts val="1400"/>
              <a:buNone/>
            </a:pPr>
            <a:r>
              <a:rPr lang="pl"/>
              <a:t>certain value. We can either keep those values (keep), error or null, or skip those rows.</a:t>
            </a:r>
            <a:endParaRPr/>
          </a:p>
          <a:p>
            <a:pPr indent="0" lvl="0" marL="0" rtl="0" algn="l">
              <a:lnSpc>
                <a:spcPct val="100000"/>
              </a:lnSpc>
              <a:spcBef>
                <a:spcPts val="0"/>
              </a:spcBef>
              <a:spcAft>
                <a:spcPts val="0"/>
              </a:spcAft>
              <a:buSzPts val="1400"/>
              <a:buNone/>
            </a:pPr>
            <a:r>
              <a:rPr lang="pl"/>
              <a:t>Here’s an example of using bucketing:</a:t>
            </a:r>
            <a:endParaRPr/>
          </a:p>
          <a:p>
            <a:pPr indent="0" lvl="0" marL="0" rtl="0" algn="l">
              <a:lnSpc>
                <a:spcPct val="100000"/>
              </a:lnSpc>
              <a:spcBef>
                <a:spcPts val="0"/>
              </a:spcBef>
              <a:spcAft>
                <a:spcPts val="0"/>
              </a:spcAft>
              <a:buClr>
                <a:schemeClr val="dk2"/>
              </a:buClr>
              <a:buSzPts val="1100"/>
              <a:buFont typeface="Arial"/>
              <a:buNone/>
            </a:pPr>
            <a:r>
              <a:t/>
            </a:r>
            <a:endParaRPr>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1f9d8cd2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71f9d8cd2e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600"/>
              </a:spcBef>
              <a:spcAft>
                <a:spcPts val="0"/>
              </a:spcAft>
              <a:buSzPts val="1400"/>
              <a:buNone/>
            </a:pPr>
            <a:r>
              <a:rPr lang="pl">
                <a:solidFill>
                  <a:srgbClr val="212121"/>
                </a:solidFill>
              </a:rPr>
              <a:t>Typowy ekosystem Big Daty zbudowany jest w sposób następujący. </a:t>
            </a:r>
            <a:endParaRPr>
              <a:solidFill>
                <a:srgbClr val="212121"/>
              </a:solidFill>
            </a:endParaRPr>
          </a:p>
          <a:p>
            <a:pPr indent="0" lvl="0" marL="0" marR="25400" rtl="0" algn="l">
              <a:lnSpc>
                <a:spcPct val="141575"/>
              </a:lnSpc>
              <a:spcBef>
                <a:spcPts val="600"/>
              </a:spcBef>
              <a:spcAft>
                <a:spcPts val="0"/>
              </a:spcAft>
              <a:buSzPts val="1400"/>
              <a:buNone/>
            </a:pPr>
            <a:r>
              <a:rPr lang="pl">
                <a:solidFill>
                  <a:srgbClr val="212121"/>
                </a:solidFill>
              </a:rPr>
              <a:t>Mamy źródła danych, te dane mogą być zróżnicowane. Mogą te dane pochodzić z systemu ERP,CRM, równie </a:t>
            </a:r>
            <a:r>
              <a:rPr lang="pl">
                <a:solidFill>
                  <a:srgbClr val="212121"/>
                </a:solidFill>
              </a:rPr>
              <a:t>dobrze</a:t>
            </a:r>
            <a:r>
              <a:rPr lang="pl">
                <a:solidFill>
                  <a:srgbClr val="212121"/>
                </a:solidFill>
              </a:rPr>
              <a:t> możę to być jakiś streaming w czasie rzeczywistym z platform muzycznych typu Youtube,Spotify , mogą to być dane z mediów społecznościowych i ogólnie z wszystkiego co jest udostępnione w internecie i mamy prawa do wykorzystania. </a:t>
            </a:r>
            <a:br>
              <a:rPr lang="pl">
                <a:solidFill>
                  <a:srgbClr val="212121"/>
                </a:solidFill>
              </a:rPr>
            </a:br>
            <a:br>
              <a:rPr lang="pl">
                <a:solidFill>
                  <a:srgbClr val="212121"/>
                </a:solidFill>
              </a:rPr>
            </a:br>
            <a:r>
              <a:rPr lang="pl">
                <a:solidFill>
                  <a:srgbClr val="212121"/>
                </a:solidFill>
              </a:rPr>
              <a:t>Kolejnym krokiem jest akwizycja danych z wykorzystnaiem narzędzi ETL. Dane z ETL przechodzą do hurtowni danych . </a:t>
            </a:r>
            <a:endParaRPr>
              <a:solidFill>
                <a:srgbClr val="212121"/>
              </a:solidFill>
            </a:endParaRPr>
          </a:p>
          <a:p>
            <a:pPr indent="0" lvl="0" marL="0" marR="25400" rtl="0" algn="l">
              <a:lnSpc>
                <a:spcPct val="141575"/>
              </a:lnSpc>
              <a:spcBef>
                <a:spcPts val="600"/>
              </a:spcBef>
              <a:spcAft>
                <a:spcPts val="0"/>
              </a:spcAft>
              <a:buSzPts val="1400"/>
              <a:buNone/>
            </a:pPr>
            <a:r>
              <a:rPr lang="pl">
                <a:solidFill>
                  <a:srgbClr val="212121"/>
                </a:solidFill>
              </a:rPr>
              <a:t>W naszym przypadku z hurtowni danych dane są przekazywane na Hadoop Data Lake a potem w systemie HDFS dokonywany jest storage związany z modelowaniem .</a:t>
            </a:r>
            <a:br>
              <a:rPr lang="pl">
                <a:solidFill>
                  <a:srgbClr val="212121"/>
                </a:solidFill>
              </a:rPr>
            </a:br>
            <a:r>
              <a:rPr lang="pl">
                <a:solidFill>
                  <a:srgbClr val="212121"/>
                </a:solidFill>
              </a:rPr>
              <a:t>Następnie z wykorzystaniem takich narzędzi jak Hive, Spark gdzie mozemy analizowac rozproszone dane i następnie po analizie możemy wykorzystywać narzędzia takie jak tableu, itd</a:t>
            </a:r>
            <a:endParaRPr>
              <a:solidFill>
                <a:srgbClr val="212121"/>
              </a:solidFill>
            </a:endParaRPr>
          </a:p>
          <a:p>
            <a:pPr indent="0" lvl="0" marL="0" marR="25400" rtl="0" algn="l">
              <a:lnSpc>
                <a:spcPct val="141575"/>
              </a:lnSpc>
              <a:spcBef>
                <a:spcPts val="600"/>
              </a:spcBef>
              <a:spcAft>
                <a:spcPts val="0"/>
              </a:spcAft>
              <a:buSzPts val="1400"/>
              <a:buNone/>
            </a:pPr>
            <a:r>
              <a:t/>
            </a:r>
            <a:endParaRPr sz="1050">
              <a:solidFill>
                <a:srgbClr val="0074B5"/>
              </a:solidFill>
            </a:endParaRPr>
          </a:p>
          <a:p>
            <a:pPr indent="0" lvl="0" marL="457200" marR="25400" rtl="0" algn="l">
              <a:lnSpc>
                <a:spcPct val="141575"/>
              </a:lnSpc>
              <a:spcBef>
                <a:spcPts val="600"/>
              </a:spcBef>
              <a:spcAft>
                <a:spcPts val="0"/>
              </a:spcAft>
              <a:buSzPts val="1400"/>
              <a:buNone/>
            </a:pPr>
            <a:r>
              <a:t/>
            </a:r>
            <a:endParaRPr sz="1050" u="sng">
              <a:solidFill>
                <a:srgbClr val="0074B5"/>
              </a:solidFill>
            </a:endParaRPr>
          </a:p>
          <a:p>
            <a:pPr indent="0" lvl="0" marL="0" rtl="0" algn="l">
              <a:lnSpc>
                <a:spcPct val="115000"/>
              </a:lnSpc>
              <a:spcBef>
                <a:spcPts val="600"/>
              </a:spcBef>
              <a:spcAft>
                <a:spcPts val="0"/>
              </a:spcAft>
              <a:buClr>
                <a:schemeClr val="dk2"/>
              </a:buClr>
              <a:buSzPts val="1100"/>
              <a:buFont typeface="Arial"/>
              <a:buNone/>
            </a:pPr>
            <a:r>
              <a:t/>
            </a:r>
            <a:endParaRPr sz="1050" u="sng">
              <a:solidFill>
                <a:srgbClr val="0074B5"/>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Continuous features are just values on the number line, from positive infinity to negative infinity.</a:t>
            </a:r>
            <a:endParaRPr/>
          </a:p>
          <a:p>
            <a:pPr indent="0" lvl="0" marL="0" rtl="0" algn="l">
              <a:lnSpc>
                <a:spcPct val="100000"/>
              </a:lnSpc>
              <a:spcBef>
                <a:spcPts val="0"/>
              </a:spcBef>
              <a:spcAft>
                <a:spcPts val="0"/>
              </a:spcAft>
              <a:buSzPts val="1400"/>
              <a:buNone/>
            </a:pPr>
            <a:r>
              <a:rPr lang="pl"/>
              <a:t>There are two common transformers for continuous features.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First, you can convert continuous features into categorical features via a process called bucketing, or you can scale and normalize</a:t>
            </a:r>
            <a:endParaRPr/>
          </a:p>
          <a:p>
            <a:pPr indent="0" lvl="0" marL="0" rtl="0" algn="l">
              <a:lnSpc>
                <a:spcPct val="100000"/>
              </a:lnSpc>
              <a:spcBef>
                <a:spcPts val="0"/>
              </a:spcBef>
              <a:spcAft>
                <a:spcPts val="0"/>
              </a:spcAft>
              <a:buSzPts val="1400"/>
              <a:buNone/>
            </a:pPr>
            <a:r>
              <a:rPr lang="pl"/>
              <a:t>your features according to several different requirements. These transformers will only work on Double types, so make sure you’ve turned any other numerical values to Double: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You specify how buckets should be created via an array or list of Double values. This is useful because you may want to</a:t>
            </a:r>
            <a:endParaRPr/>
          </a:p>
          <a:p>
            <a:pPr indent="0" lvl="0" marL="0" rtl="0" algn="l">
              <a:lnSpc>
                <a:spcPct val="100000"/>
              </a:lnSpc>
              <a:spcBef>
                <a:spcPts val="0"/>
              </a:spcBef>
              <a:spcAft>
                <a:spcPts val="0"/>
              </a:spcAft>
              <a:buSzPts val="1400"/>
              <a:buNone/>
            </a:pPr>
            <a:r>
              <a:rPr lang="pl"/>
              <a:t>simplify the features in your dataset or simplify their representations for interpretation later 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solidFill>
                  <a:srgbClr val="FF0000"/>
                </a:solidFill>
              </a:rPr>
              <a:t>Example</a:t>
            </a:r>
            <a:r>
              <a:rPr lang="pl"/>
              <a:t> : column with person weight , you want to predict some value based on this information. </a:t>
            </a:r>
            <a:br>
              <a:rPr lang="pl"/>
            </a:br>
            <a:r>
              <a:rPr lang="pl"/>
              <a:t>In some cases it might be simpler to create three buckets : “Overweight”, “Averege”,”Underweight”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solidFill>
                  <a:srgbClr val="FF0000"/>
                </a:solidFill>
              </a:rPr>
              <a:t>Specify bucket  : </a:t>
            </a:r>
            <a:endParaRPr>
              <a:solidFill>
                <a:srgbClr val="FF0000"/>
              </a:solidFill>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rPr lang="pl"/>
              <a:t>To specify the bucket, set its borders. For example, setting splits to 5.0, 10.0, 250.0 on our contDF will actually fail because we don’t cover all possible input ranges.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When specifying your bucket points, the values you pass into splits must satisfy three requirements:</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pl"/>
              <a:t>The minimum value in your splits array must be less than the minimum value in your DataFrame</a:t>
            </a:r>
            <a:br>
              <a:rPr lang="pl"/>
            </a:br>
            <a:endParaRPr/>
          </a:p>
          <a:p>
            <a:pPr indent="-317500" lvl="0" marL="457200" rtl="0" algn="l">
              <a:lnSpc>
                <a:spcPct val="100000"/>
              </a:lnSpc>
              <a:spcBef>
                <a:spcPts val="0"/>
              </a:spcBef>
              <a:spcAft>
                <a:spcPts val="0"/>
              </a:spcAft>
              <a:buSzPts val="1400"/>
              <a:buChar char="●"/>
            </a:pPr>
            <a:r>
              <a:rPr lang="pl"/>
              <a:t>The maximum value in your splits array must be greater than the maximum value inyour DataFrame.</a:t>
            </a:r>
            <a:br>
              <a:rPr lang="pl"/>
            </a:br>
            <a:endParaRPr/>
          </a:p>
          <a:p>
            <a:pPr indent="-317500" lvl="0" marL="457200" rtl="0" algn="l">
              <a:lnSpc>
                <a:spcPct val="100000"/>
              </a:lnSpc>
              <a:spcBef>
                <a:spcPts val="0"/>
              </a:spcBef>
              <a:spcAft>
                <a:spcPts val="0"/>
              </a:spcAft>
              <a:buSzPts val="1400"/>
              <a:buChar char="●"/>
            </a:pPr>
            <a:r>
              <a:rPr lang="pl"/>
              <a:t>You need to specify at a minimum three values in the splits array, which creates two buckets.</a:t>
            </a:r>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rPr lang="pl">
                <a:solidFill>
                  <a:srgbClr val="FF0000"/>
                </a:solidFill>
              </a:rPr>
              <a:t>Warning  : </a:t>
            </a:r>
            <a:endParaRPr>
              <a:solidFill>
                <a:srgbClr val="FF0000"/>
              </a:solidFill>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rPr lang="pl"/>
              <a:t>The Bucketizer can be confusing because we specify bucket borders via the splits method, but these</a:t>
            </a:r>
            <a:endParaRPr/>
          </a:p>
          <a:p>
            <a:pPr indent="0" lvl="0" marL="0" rtl="0" algn="l">
              <a:lnSpc>
                <a:spcPct val="100000"/>
              </a:lnSpc>
              <a:spcBef>
                <a:spcPts val="0"/>
              </a:spcBef>
              <a:spcAft>
                <a:spcPts val="0"/>
              </a:spcAft>
              <a:buSzPts val="1400"/>
              <a:buNone/>
            </a:pPr>
            <a:r>
              <a:rPr lang="pl"/>
              <a:t>are not actually splits.</a:t>
            </a:r>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In order to handle null or NaN values, we must specify the handleInvalid parameter as a</a:t>
            </a:r>
            <a:endParaRPr/>
          </a:p>
          <a:p>
            <a:pPr indent="0" lvl="0" marL="0" rtl="0" algn="l">
              <a:lnSpc>
                <a:spcPct val="100000"/>
              </a:lnSpc>
              <a:spcBef>
                <a:spcPts val="0"/>
              </a:spcBef>
              <a:spcAft>
                <a:spcPts val="0"/>
              </a:spcAft>
              <a:buSzPts val="1400"/>
              <a:buNone/>
            </a:pPr>
            <a:r>
              <a:rPr lang="pl"/>
              <a:t>certain value. We can either keep those values (keep), error or null, or skip those rows.</a:t>
            </a:r>
            <a:endParaRPr/>
          </a:p>
          <a:p>
            <a:pPr indent="0" lvl="0" marL="0" rtl="0" algn="l">
              <a:lnSpc>
                <a:spcPct val="100000"/>
              </a:lnSpc>
              <a:spcBef>
                <a:spcPts val="0"/>
              </a:spcBef>
              <a:spcAft>
                <a:spcPts val="0"/>
              </a:spcAft>
              <a:buSzPts val="1400"/>
              <a:buNone/>
            </a:pPr>
            <a:r>
              <a:rPr lang="pl"/>
              <a:t>Here’s an example of using bucketing:</a:t>
            </a:r>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Continuous features are just values on the number line, from positive infinity to negative infinity.</a:t>
            </a:r>
            <a:endParaRPr/>
          </a:p>
          <a:p>
            <a:pPr indent="0" lvl="0" marL="0" rtl="0" algn="l">
              <a:lnSpc>
                <a:spcPct val="100000"/>
              </a:lnSpc>
              <a:spcBef>
                <a:spcPts val="0"/>
              </a:spcBef>
              <a:spcAft>
                <a:spcPts val="0"/>
              </a:spcAft>
              <a:buSzPts val="1400"/>
              <a:buNone/>
            </a:pPr>
            <a:r>
              <a:rPr lang="pl"/>
              <a:t>There are two common transformers for continuous features.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First, you can convert continuous features into categorical features via a process called bucketing, or you can scale and normalize</a:t>
            </a:r>
            <a:endParaRPr/>
          </a:p>
          <a:p>
            <a:pPr indent="0" lvl="0" marL="0" rtl="0" algn="l">
              <a:lnSpc>
                <a:spcPct val="100000"/>
              </a:lnSpc>
              <a:spcBef>
                <a:spcPts val="0"/>
              </a:spcBef>
              <a:spcAft>
                <a:spcPts val="0"/>
              </a:spcAft>
              <a:buSzPts val="1400"/>
              <a:buNone/>
            </a:pPr>
            <a:r>
              <a:rPr lang="pl"/>
              <a:t>your features according to several different requirements. These transformers will only work on Double types, so make sure you’ve turned any other numerical values to Double: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You specify how buckets should be created via an array or list of Double values. This is useful because you may want to</a:t>
            </a:r>
            <a:endParaRPr/>
          </a:p>
          <a:p>
            <a:pPr indent="0" lvl="0" marL="0" rtl="0" algn="l">
              <a:lnSpc>
                <a:spcPct val="100000"/>
              </a:lnSpc>
              <a:spcBef>
                <a:spcPts val="0"/>
              </a:spcBef>
              <a:spcAft>
                <a:spcPts val="0"/>
              </a:spcAft>
              <a:buSzPts val="1400"/>
              <a:buNone/>
            </a:pPr>
            <a:r>
              <a:rPr lang="pl"/>
              <a:t>simplify the features in your dataset or simplify their representations for interpretation later 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solidFill>
                  <a:srgbClr val="FF0000"/>
                </a:solidFill>
              </a:rPr>
              <a:t>Example</a:t>
            </a:r>
            <a:r>
              <a:rPr lang="pl"/>
              <a:t> : column with person weight , you want to predict some value based on this information. </a:t>
            </a:r>
            <a:br>
              <a:rPr lang="pl"/>
            </a:br>
            <a:r>
              <a:rPr lang="pl"/>
              <a:t>In some cases it might be simpler to create three buckets : “Overweight”, “Averege”,”Underweight”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solidFill>
                  <a:srgbClr val="FF0000"/>
                </a:solidFill>
              </a:rPr>
              <a:t>Specify bucket  : </a:t>
            </a:r>
            <a:endParaRPr>
              <a:solidFill>
                <a:srgbClr val="FF0000"/>
              </a:solidFill>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rPr lang="pl"/>
              <a:t>To specify the bucket, set its borders. For example, setting splits to 5.0, 10.0, 250.0 on our contDF will actually fail because we don’t cover all possible input ranges.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When specifying your bucket points, the values you pass into splits must satisfy three requirements:</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pl"/>
              <a:t>The minimum value in your splits array must be less than the minimum value in your DataFrame</a:t>
            </a:r>
            <a:br>
              <a:rPr lang="pl"/>
            </a:br>
            <a:endParaRPr/>
          </a:p>
          <a:p>
            <a:pPr indent="-317500" lvl="0" marL="457200" rtl="0" algn="l">
              <a:lnSpc>
                <a:spcPct val="100000"/>
              </a:lnSpc>
              <a:spcBef>
                <a:spcPts val="0"/>
              </a:spcBef>
              <a:spcAft>
                <a:spcPts val="0"/>
              </a:spcAft>
              <a:buSzPts val="1400"/>
              <a:buChar char="●"/>
            </a:pPr>
            <a:r>
              <a:rPr lang="pl"/>
              <a:t>The maximum value in your splits array must be greater than the maximum value inyour DataFrame.</a:t>
            </a:r>
            <a:br>
              <a:rPr lang="pl"/>
            </a:br>
            <a:endParaRPr/>
          </a:p>
          <a:p>
            <a:pPr indent="-317500" lvl="0" marL="457200" rtl="0" algn="l">
              <a:lnSpc>
                <a:spcPct val="100000"/>
              </a:lnSpc>
              <a:spcBef>
                <a:spcPts val="0"/>
              </a:spcBef>
              <a:spcAft>
                <a:spcPts val="0"/>
              </a:spcAft>
              <a:buSzPts val="1400"/>
              <a:buChar char="●"/>
            </a:pPr>
            <a:r>
              <a:rPr lang="pl"/>
              <a:t>You need to specify at a minimum three values in the splits array, which creates two buckets.</a:t>
            </a:r>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rPr lang="pl">
                <a:solidFill>
                  <a:srgbClr val="FF0000"/>
                </a:solidFill>
              </a:rPr>
              <a:t>Warning  : </a:t>
            </a:r>
            <a:endParaRPr>
              <a:solidFill>
                <a:srgbClr val="FF0000"/>
              </a:solidFill>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rPr lang="pl"/>
              <a:t>The Bucketizer can be confusing because we specify bucket borders via the splits method, but these</a:t>
            </a:r>
            <a:endParaRPr/>
          </a:p>
          <a:p>
            <a:pPr indent="0" lvl="0" marL="0" rtl="0" algn="l">
              <a:lnSpc>
                <a:spcPct val="100000"/>
              </a:lnSpc>
              <a:spcBef>
                <a:spcPts val="0"/>
              </a:spcBef>
              <a:spcAft>
                <a:spcPts val="0"/>
              </a:spcAft>
              <a:buSzPts val="1400"/>
              <a:buNone/>
            </a:pPr>
            <a:r>
              <a:rPr lang="pl"/>
              <a:t>are not actually splits.</a:t>
            </a:r>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In order to handle null or NaN values, we must specify the handleInvalid parameter as a</a:t>
            </a:r>
            <a:endParaRPr/>
          </a:p>
          <a:p>
            <a:pPr indent="0" lvl="0" marL="0" rtl="0" algn="l">
              <a:lnSpc>
                <a:spcPct val="100000"/>
              </a:lnSpc>
              <a:spcBef>
                <a:spcPts val="0"/>
              </a:spcBef>
              <a:spcAft>
                <a:spcPts val="0"/>
              </a:spcAft>
              <a:buSzPts val="1400"/>
              <a:buNone/>
            </a:pPr>
            <a:r>
              <a:rPr lang="pl"/>
              <a:t>certain value. We can either keep those values (keep), error or null, or skip those rows.</a:t>
            </a:r>
            <a:endParaRPr/>
          </a:p>
          <a:p>
            <a:pPr indent="0" lvl="0" marL="0" rtl="0" algn="l">
              <a:lnSpc>
                <a:spcPct val="100000"/>
              </a:lnSpc>
              <a:spcBef>
                <a:spcPts val="0"/>
              </a:spcBef>
              <a:spcAft>
                <a:spcPts val="0"/>
              </a:spcAft>
              <a:buSzPts val="1400"/>
              <a:buNone/>
            </a:pPr>
            <a:r>
              <a:rPr lang="pl"/>
              <a:t>Here’s an example of using bucketing:</a:t>
            </a:r>
            <a:endParaRPr/>
          </a:p>
          <a:p>
            <a:pPr indent="0" lvl="0" marL="0" rtl="0" algn="l">
              <a:lnSpc>
                <a:spcPct val="100000"/>
              </a:lnSpc>
              <a:spcBef>
                <a:spcPts val="0"/>
              </a:spcBef>
              <a:spcAft>
                <a:spcPts val="0"/>
              </a:spcAft>
              <a:buSzPts val="1400"/>
              <a:buNone/>
            </a:pPr>
            <a:r>
              <a:t/>
            </a:r>
            <a:endParaRPr>
              <a:solidFill>
                <a:srgbClr val="FF0000"/>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p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The most common task for categorical features is indexing. Indexing converts a categorical</a:t>
            </a:r>
            <a:endParaRPr/>
          </a:p>
          <a:p>
            <a:pPr indent="0" lvl="0" marL="0" rtl="0" algn="l">
              <a:lnSpc>
                <a:spcPct val="100000"/>
              </a:lnSpc>
              <a:spcBef>
                <a:spcPts val="0"/>
              </a:spcBef>
              <a:spcAft>
                <a:spcPts val="0"/>
              </a:spcAft>
              <a:buClr>
                <a:schemeClr val="dk2"/>
              </a:buClr>
              <a:buSzPts val="1100"/>
              <a:buFont typeface="Arial"/>
              <a:buNone/>
            </a:pPr>
            <a:r>
              <a:rPr lang="pl"/>
              <a:t>variable in a column to a numerical one that you can plug into machine learning algorithms.</a:t>
            </a:r>
            <a:endParaRPr/>
          </a:p>
          <a:p>
            <a:pPr indent="0" lvl="0" marL="0" rtl="0" algn="l">
              <a:lnSpc>
                <a:spcPct val="100000"/>
              </a:lnSpc>
              <a:spcBef>
                <a:spcPts val="0"/>
              </a:spcBef>
              <a:spcAft>
                <a:spcPts val="0"/>
              </a:spcAft>
              <a:buClr>
                <a:schemeClr val="dk2"/>
              </a:buClr>
              <a:buSzPts val="1100"/>
              <a:buFont typeface="Arial"/>
              <a:buNone/>
            </a:pPr>
            <a:r>
              <a:rPr lang="pl"/>
              <a:t>While this is conceptually simple, there are some catches that are important to keep in mind so</a:t>
            </a:r>
            <a:endParaRPr/>
          </a:p>
          <a:p>
            <a:pPr indent="0" lvl="0" marL="0" rtl="0" algn="l">
              <a:lnSpc>
                <a:spcPct val="100000"/>
              </a:lnSpc>
              <a:spcBef>
                <a:spcPts val="0"/>
              </a:spcBef>
              <a:spcAft>
                <a:spcPts val="0"/>
              </a:spcAft>
              <a:buClr>
                <a:schemeClr val="dk2"/>
              </a:buClr>
              <a:buSzPts val="1100"/>
              <a:buFont typeface="Arial"/>
              <a:buNone/>
            </a:pPr>
            <a:r>
              <a:rPr lang="pl"/>
              <a:t>that Spark can do this in a stable and repeatable manner.</a:t>
            </a:r>
            <a:endParaRPr/>
          </a:p>
          <a:p>
            <a:pPr indent="0" lvl="0" marL="0" rtl="0" algn="l">
              <a:lnSpc>
                <a:spcPct val="100000"/>
              </a:lnSpc>
              <a:spcBef>
                <a:spcPts val="0"/>
              </a:spcBef>
              <a:spcAft>
                <a:spcPts val="0"/>
              </a:spcAft>
              <a:buClr>
                <a:schemeClr val="dk2"/>
              </a:buClr>
              <a:buSzPts val="1100"/>
              <a:buFont typeface="Arial"/>
              <a:buNone/>
            </a:pPr>
            <a:r>
              <a:rPr lang="pl"/>
              <a:t>In general, we recommend re-indexing every categorical variable when pre-processing just for</a:t>
            </a:r>
            <a:endParaRPr/>
          </a:p>
          <a:p>
            <a:pPr indent="0" lvl="0" marL="0" rtl="0" algn="l">
              <a:lnSpc>
                <a:spcPct val="100000"/>
              </a:lnSpc>
              <a:spcBef>
                <a:spcPts val="0"/>
              </a:spcBef>
              <a:spcAft>
                <a:spcPts val="0"/>
              </a:spcAft>
              <a:buClr>
                <a:schemeClr val="dk2"/>
              </a:buClr>
              <a:buSzPts val="1100"/>
              <a:buFont typeface="Arial"/>
              <a:buNone/>
            </a:pPr>
            <a:r>
              <a:rPr lang="pl"/>
              <a:t>consistency’s sake. This can be helpful in maintaining your models over the long run as your</a:t>
            </a:r>
            <a:endParaRPr/>
          </a:p>
          <a:p>
            <a:pPr indent="0" lvl="0" marL="0" rtl="0" algn="l">
              <a:lnSpc>
                <a:spcPct val="100000"/>
              </a:lnSpc>
              <a:spcBef>
                <a:spcPts val="0"/>
              </a:spcBef>
              <a:spcAft>
                <a:spcPts val="0"/>
              </a:spcAft>
              <a:buClr>
                <a:schemeClr val="dk2"/>
              </a:buClr>
              <a:buSzPts val="1100"/>
              <a:buFont typeface="Arial"/>
              <a:buNone/>
            </a:pPr>
            <a:r>
              <a:rPr lang="pl"/>
              <a:t>encoding practices may change over time.</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pl"/>
              <a:t>Zindeksowane dane można odindeksować spowrotem jupi! </a:t>
            </a:r>
            <a:endParaRPr/>
          </a:p>
          <a:p>
            <a:pPr indent="-317500" lvl="0" marL="457200" rtl="0" algn="l">
              <a:lnSpc>
                <a:spcPct val="100000"/>
              </a:lnSpc>
              <a:spcBef>
                <a:spcPts val="0"/>
              </a:spcBef>
              <a:spcAft>
                <a:spcPts val="0"/>
              </a:spcAft>
              <a:buSzPts val="1400"/>
              <a:buChar char="●"/>
            </a:pPr>
            <a:r>
              <a:rPr lang="pl"/>
              <a:t>Indeksować można również na gotowym wektorze, jupi! ( niestety wartości ciągłe też zindeksuje gówno :( )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2"/>
              </a:buClr>
              <a:buSzPts val="1100"/>
              <a:buFont typeface="Arial"/>
              <a:buNone/>
            </a:pPr>
            <a:r>
              <a:rPr lang="pl"/>
              <a:t>If you train a StringIndexer</a:t>
            </a:r>
            <a:endParaRPr/>
          </a:p>
          <a:p>
            <a:pPr indent="0" lvl="0" marL="0" rtl="0" algn="l">
              <a:lnSpc>
                <a:spcPct val="100000"/>
              </a:lnSpc>
              <a:spcBef>
                <a:spcPts val="0"/>
              </a:spcBef>
              <a:spcAft>
                <a:spcPts val="0"/>
              </a:spcAft>
              <a:buClr>
                <a:schemeClr val="dk2"/>
              </a:buClr>
              <a:buSzPts val="1100"/>
              <a:buFont typeface="Arial"/>
              <a:buNone/>
            </a:pPr>
            <a:r>
              <a:rPr lang="pl"/>
              <a:t>on inputs “a,” “b,” and “c” and then go to use it against input “d,” it will throw an error by</a:t>
            </a:r>
            <a:endParaRPr/>
          </a:p>
          <a:p>
            <a:pPr indent="0" lvl="0" marL="0" rtl="0" algn="l">
              <a:lnSpc>
                <a:spcPct val="100000"/>
              </a:lnSpc>
              <a:spcBef>
                <a:spcPts val="0"/>
              </a:spcBef>
              <a:spcAft>
                <a:spcPts val="0"/>
              </a:spcAft>
              <a:buClr>
                <a:schemeClr val="dk2"/>
              </a:buClr>
              <a:buSzPts val="1100"/>
              <a:buFont typeface="Arial"/>
              <a:buNone/>
            </a:pPr>
            <a:r>
              <a:rPr lang="pl"/>
              <a:t>default. Another option is to skip the entire row if the input value was not a value seen during</a:t>
            </a:r>
            <a:endParaRPr/>
          </a:p>
          <a:p>
            <a:pPr indent="0" lvl="0" marL="0" rtl="0" algn="l">
              <a:lnSpc>
                <a:spcPct val="100000"/>
              </a:lnSpc>
              <a:spcBef>
                <a:spcPts val="0"/>
              </a:spcBef>
              <a:spcAft>
                <a:spcPts val="0"/>
              </a:spcAft>
              <a:buClr>
                <a:schemeClr val="dk2"/>
              </a:buClr>
              <a:buSzPts val="1100"/>
              <a:buFont typeface="Arial"/>
              <a:buNone/>
            </a:pPr>
            <a:r>
              <a:rPr lang="pl"/>
              <a:t>training. Going along with the previous example, an input value of “d” would cause that row to</a:t>
            </a:r>
            <a:endParaRPr/>
          </a:p>
          <a:p>
            <a:pPr indent="0" lvl="0" marL="0" rtl="0" algn="l">
              <a:lnSpc>
                <a:spcPct val="100000"/>
              </a:lnSpc>
              <a:spcBef>
                <a:spcPts val="0"/>
              </a:spcBef>
              <a:spcAft>
                <a:spcPts val="0"/>
              </a:spcAft>
              <a:buClr>
                <a:schemeClr val="dk2"/>
              </a:buClr>
              <a:buSzPts val="1100"/>
              <a:buFont typeface="Arial"/>
              <a:buNone/>
            </a:pPr>
            <a:r>
              <a:rPr lang="pl"/>
              <a:t>be skipped entirely. We can set this option before or after training the indexer or pipeline. More</a:t>
            </a:r>
            <a:endParaRPr/>
          </a:p>
          <a:p>
            <a:pPr indent="0" lvl="0" marL="0" rtl="0" algn="l">
              <a:lnSpc>
                <a:spcPct val="100000"/>
              </a:lnSpc>
              <a:spcBef>
                <a:spcPts val="0"/>
              </a:spcBef>
              <a:spcAft>
                <a:spcPts val="0"/>
              </a:spcAft>
              <a:buClr>
                <a:schemeClr val="dk2"/>
              </a:buClr>
              <a:buSzPts val="1100"/>
              <a:buFont typeface="Arial"/>
              <a:buNone/>
            </a:pPr>
            <a:r>
              <a:rPr lang="pl"/>
              <a:t>options may be added to this feature in the future but as of Spark 2.2, you can only skip or throw</a:t>
            </a:r>
            <a:endParaRPr/>
          </a:p>
          <a:p>
            <a:pPr indent="0" lvl="0" marL="0" rtl="0" algn="l">
              <a:lnSpc>
                <a:spcPct val="100000"/>
              </a:lnSpc>
              <a:spcBef>
                <a:spcPts val="0"/>
              </a:spcBef>
              <a:spcAft>
                <a:spcPts val="0"/>
              </a:spcAft>
              <a:buClr>
                <a:schemeClr val="dk2"/>
              </a:buClr>
              <a:buSzPts val="1100"/>
              <a:buFont typeface="Arial"/>
              <a:buNone/>
            </a:pPr>
            <a:r>
              <a:rPr lang="pl"/>
              <a:t>an error on invalid inputs.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p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Clr>
                <a:schemeClr val="dk2"/>
              </a:buClr>
              <a:buSzPts val="1100"/>
              <a:buFont typeface="Arial"/>
              <a:buNone/>
            </a:pPr>
            <a:r>
              <a:rPr lang="pl">
                <a:solidFill>
                  <a:schemeClr val="dk2"/>
                </a:solidFill>
              </a:rPr>
              <a:t>Hadoop jest to framwerk Javy przeznaczony do rozproszonego przechowywanie i rozproszonego przetwarzania danych. </a:t>
            </a:r>
            <a:endParaRPr>
              <a:solidFill>
                <a:schemeClr val="dk2"/>
              </a:solidFill>
            </a:endParaRPr>
          </a:p>
          <a:p>
            <a:pPr indent="0" lvl="0" marL="0" marR="25400" rtl="0" algn="l">
              <a:lnSpc>
                <a:spcPct val="115000"/>
              </a:lnSpc>
              <a:spcBef>
                <a:spcPts val="0"/>
              </a:spcBef>
              <a:spcAft>
                <a:spcPts val="0"/>
              </a:spcAft>
              <a:buClr>
                <a:schemeClr val="dk2"/>
              </a:buClr>
              <a:buSzPts val="1100"/>
              <a:buFont typeface="Arial"/>
              <a:buNone/>
            </a:pPr>
            <a:r>
              <a:t/>
            </a:r>
            <a:endParaRPr>
              <a:solidFill>
                <a:schemeClr val="dk2"/>
              </a:solidFill>
            </a:endParaRPr>
          </a:p>
          <a:p>
            <a:pPr indent="0" lvl="0" marL="0" marR="25400" rtl="0" algn="l">
              <a:lnSpc>
                <a:spcPct val="115000"/>
              </a:lnSpc>
              <a:spcBef>
                <a:spcPts val="0"/>
              </a:spcBef>
              <a:spcAft>
                <a:spcPts val="0"/>
              </a:spcAft>
              <a:buClr>
                <a:schemeClr val="dk2"/>
              </a:buClr>
              <a:buSzPts val="1100"/>
              <a:buFont typeface="Arial"/>
              <a:buNone/>
            </a:pPr>
            <a:r>
              <a:rPr lang="pl">
                <a:solidFill>
                  <a:schemeClr val="dk2"/>
                </a:solidFill>
              </a:rPr>
              <a:t>Haddop jest wdrażany na wielu serwerach zwanych klastrem.</a:t>
            </a:r>
            <a:br>
              <a:rPr lang="pl">
                <a:solidFill>
                  <a:schemeClr val="dk2"/>
                </a:solidFill>
              </a:rPr>
            </a:br>
            <a:br>
              <a:rPr lang="pl">
                <a:solidFill>
                  <a:schemeClr val="dk2"/>
                </a:solidFill>
              </a:rPr>
            </a:br>
            <a:r>
              <a:rPr lang="pl">
                <a:solidFill>
                  <a:schemeClr val="dk2"/>
                </a:solidFill>
              </a:rPr>
              <a:t>Sam HDFS - jest rozproszonym i skalowalnym systemem plików zarządzającym sposobem przechowywania danych na klastrze.</a:t>
            </a:r>
            <a:endParaRPr>
              <a:solidFill>
                <a:schemeClr val="dk2"/>
              </a:solidFill>
            </a:endParaRPr>
          </a:p>
          <a:p>
            <a:pPr indent="0" lvl="0" marL="0" marR="25400" rtl="0" algn="l">
              <a:lnSpc>
                <a:spcPct val="115000"/>
              </a:lnSpc>
              <a:spcBef>
                <a:spcPts val="0"/>
              </a:spcBef>
              <a:spcAft>
                <a:spcPts val="0"/>
              </a:spcAft>
              <a:buClr>
                <a:schemeClr val="dk2"/>
              </a:buClr>
              <a:buSzPts val="1100"/>
              <a:buFont typeface="Arial"/>
              <a:buNone/>
            </a:pPr>
            <a:r>
              <a:t/>
            </a:r>
            <a:endParaRPr>
              <a:solidFill>
                <a:schemeClr val="dk2"/>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When it comes time to actually run a Spark Application, we request resources from the cluster</a:t>
            </a:r>
            <a:br>
              <a:rPr lang="pl"/>
            </a:br>
            <a:r>
              <a:rPr lang="pl"/>
              <a:t>manager to run it. Depending on how our application is configured, this can include a place to</a:t>
            </a:r>
            <a:br>
              <a:rPr lang="pl"/>
            </a:br>
            <a:r>
              <a:rPr lang="pl"/>
              <a:t>run the Spark driver or might be just resources for the executors for our Spark Application. Over</a:t>
            </a:r>
            <a:br>
              <a:rPr lang="pl"/>
            </a:br>
            <a:r>
              <a:rPr lang="pl"/>
              <a:t>the course of Spark Application execution, the cluster manager will be responsible for managing</a:t>
            </a:r>
            <a:br>
              <a:rPr lang="pl"/>
            </a:br>
            <a:r>
              <a:rPr lang="pl"/>
              <a:t>the underlying machines that our application is running on.</a:t>
            </a:r>
            <a:br>
              <a:rPr lang="pl"/>
            </a:br>
            <a:r>
              <a:rPr lang="pl"/>
              <a:t>Spark currently supports three cluster managers: a simple built-in standalone cluster manager,</a:t>
            </a:r>
            <a:br>
              <a:rPr lang="pl"/>
            </a:br>
            <a:r>
              <a:rPr lang="pl"/>
              <a:t>Apache Mesos, and Hadoop YARN. However, this list will continue to grow, so be sure to check</a:t>
            </a:r>
            <a:br>
              <a:rPr lang="pl"/>
            </a:br>
            <a:r>
              <a:rPr lang="pl"/>
              <a:t>the documentation for your favorite cluster manager.</a:t>
            </a:r>
            <a:br>
              <a:rPr lang="pl"/>
            </a:br>
            <a:r>
              <a:rPr lang="pl"/>
              <a:t>Now that we’ve covered the basic components of an application, let’s walk through one of the</a:t>
            </a:r>
            <a:br>
              <a:rPr lang="pl"/>
            </a:br>
            <a:r>
              <a:rPr lang="pl"/>
              <a:t>first choices you will need to make when running your applications: choosing the execution</a:t>
            </a:r>
            <a:br>
              <a:rPr lang="pl"/>
            </a:br>
            <a:r>
              <a:rPr lang="pl"/>
              <a:t>mode.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The machine on the left of the illustration is the Cluster Manager</a:t>
            </a:r>
            <a:endParaRPr/>
          </a:p>
          <a:p>
            <a:pPr indent="0" lvl="0" marL="0" rtl="0" algn="l">
              <a:lnSpc>
                <a:spcPct val="100000"/>
              </a:lnSpc>
              <a:spcBef>
                <a:spcPts val="0"/>
              </a:spcBef>
              <a:spcAft>
                <a:spcPts val="0"/>
              </a:spcAft>
              <a:buClr>
                <a:schemeClr val="dk2"/>
              </a:buClr>
              <a:buSzPts val="1100"/>
              <a:buFont typeface="Arial"/>
              <a:buNone/>
            </a:pPr>
            <a:r>
              <a:rPr lang="pl"/>
              <a:t>Driver Node. The circles represent daemon processes running on and managing each of the</a:t>
            </a:r>
            <a:endParaRPr/>
          </a:p>
          <a:p>
            <a:pPr indent="0" lvl="0" marL="0" rtl="0" algn="l">
              <a:lnSpc>
                <a:spcPct val="100000"/>
              </a:lnSpc>
              <a:spcBef>
                <a:spcPts val="0"/>
              </a:spcBef>
              <a:spcAft>
                <a:spcPts val="0"/>
              </a:spcAft>
              <a:buClr>
                <a:schemeClr val="dk2"/>
              </a:buClr>
              <a:buSzPts val="1100"/>
              <a:buFont typeface="Arial"/>
              <a:buNone/>
            </a:pPr>
            <a:r>
              <a:rPr lang="pl"/>
              <a:t>individual worker nodes. There is no Spark Application running as of yet—these are just the</a:t>
            </a:r>
            <a:endParaRPr/>
          </a:p>
          <a:p>
            <a:pPr indent="0" lvl="0" marL="0" rtl="0" algn="l">
              <a:lnSpc>
                <a:spcPct val="100000"/>
              </a:lnSpc>
              <a:spcBef>
                <a:spcPts val="0"/>
              </a:spcBef>
              <a:spcAft>
                <a:spcPts val="0"/>
              </a:spcAft>
              <a:buClr>
                <a:schemeClr val="dk2"/>
              </a:buClr>
              <a:buSzPts val="1100"/>
              <a:buFont typeface="Arial"/>
              <a:buNone/>
            </a:pPr>
            <a:r>
              <a:rPr lang="pl"/>
              <a:t>processes from the cluster manager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SzPts val="1400"/>
              <a:buNone/>
            </a:pPr>
            <a:r>
              <a:rPr lang="pl">
                <a:solidFill>
                  <a:srgbClr val="212121"/>
                </a:solidFill>
                <a:highlight>
                  <a:srgbClr val="FFFFFF"/>
                </a:highlight>
              </a:rPr>
              <a:t>Tryb klastra jest prawdopodobnie najczęstszym sposobem uruchamiania aplikacji Spark.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W trybie klastra użytkownik przesyła wstępnie skompilowany skrypt JAR, Python lub R do menedżera klastra.</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Klaster manager następnie uruchamia proces drivera  w węźle roboczym wewnątrz klastra, a także w systemie</a:t>
            </a:r>
            <a:br>
              <a:rPr lang="pl">
                <a:solidFill>
                  <a:srgbClr val="212121"/>
                </a:solidFill>
                <a:highlight>
                  <a:srgbClr val="FFFFFF"/>
                </a:highlight>
              </a:rPr>
            </a:br>
            <a:r>
              <a:rPr lang="pl">
                <a:solidFill>
                  <a:srgbClr val="212121"/>
                </a:solidFill>
                <a:highlight>
                  <a:srgbClr val="FFFFFF"/>
                </a:highlight>
              </a:rPr>
              <a:t>procesy executorów.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Oznacza to, że menedżer klastra jest odpowiedzialny za utrzymanie całego Sparka i procesów związanych z aplikacją.</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 Rysunek 15-2 pokazuje, że menedżer klastra umieścił nasz sterownik na</a:t>
            </a:r>
            <a:br>
              <a:rPr lang="pl">
                <a:solidFill>
                  <a:srgbClr val="212121"/>
                </a:solidFill>
                <a:highlight>
                  <a:srgbClr val="FFFFFF"/>
                </a:highlight>
              </a:rPr>
            </a:br>
            <a:r>
              <a:rPr lang="pl">
                <a:solidFill>
                  <a:srgbClr val="212121"/>
                </a:solidFill>
                <a:highlight>
                  <a:srgbClr val="FFFFFF"/>
                </a:highlight>
              </a:rPr>
              <a:t>węzeł roboczy i executory w innych węzłach roboczych</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Tryb klienta jest niemal taki sam jak tryb klastra z tym że driver sparka pozostaje na maszynie klienta który zatwierdza aplikacje.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Oznacza to że maszyna klienta jest odpowiedzialna za zadządzanie driverem sparka, a menadżer klastrów zarządza procesami executorów.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Na powyższym rysunku powyżej włączona jest aplikacja sparka z maszyny która nie jest połączona z menadżerem klastrów.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Tryb klienta jest niemal taki sam jak tryb klastra z tym że driver sparka pozostaje na maszynie klienta który zatwierdza aplikacje.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Oznacza to że maszyna klienta jest odpowiedzialna za zadządzanie driverem sparka, a menadżer klastrów zarządza procesami executorów.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Na powyższym rysunku powyżej włączona jest aplikacja sparka z maszyny która nie jest połączona z menadżerem klastrów.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We assume that a cluster is already running with four nodes, a</a:t>
            </a:r>
            <a:endParaRPr/>
          </a:p>
          <a:p>
            <a:pPr indent="0" lvl="0" marL="0" rtl="0" algn="l">
              <a:lnSpc>
                <a:spcPct val="100000"/>
              </a:lnSpc>
              <a:spcBef>
                <a:spcPts val="0"/>
              </a:spcBef>
              <a:spcAft>
                <a:spcPts val="0"/>
              </a:spcAft>
              <a:buClr>
                <a:schemeClr val="dk2"/>
              </a:buClr>
              <a:buSzPts val="1100"/>
              <a:buFont typeface="Arial"/>
              <a:buNone/>
            </a:pPr>
            <a:r>
              <a:rPr lang="pl"/>
              <a:t>driver (not a Spark driver but cluster manager driver) and three worker nodes. The actual clustermanager does not matter at this point: this section uses the vocabulary from the previous section</a:t>
            </a:r>
            <a:endParaRPr/>
          </a:p>
          <a:p>
            <a:pPr indent="0" lvl="0" marL="0" rtl="0" algn="l">
              <a:lnSpc>
                <a:spcPct val="100000"/>
              </a:lnSpc>
              <a:spcBef>
                <a:spcPts val="0"/>
              </a:spcBef>
              <a:spcAft>
                <a:spcPts val="0"/>
              </a:spcAft>
              <a:buClr>
                <a:schemeClr val="dk2"/>
              </a:buClr>
              <a:buSzPts val="1100"/>
              <a:buFont typeface="Arial"/>
              <a:buNone/>
            </a:pPr>
            <a:r>
              <a:rPr lang="pl"/>
              <a:t>to walk through a step-by-step Spark Application life cycle from initialization to program exit.</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SzPts val="1400"/>
              <a:buNone/>
            </a:pPr>
            <a:r>
              <a:rPr lang="pl">
                <a:solidFill>
                  <a:srgbClr val="212121"/>
                </a:solidFill>
                <a:highlight>
                  <a:srgbClr val="FFFFFF"/>
                </a:highlight>
              </a:rPr>
              <a:t>The first step is for you to submit an actual application. This will be a pre-compiled JAR or</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library. At this point, you are executing code on your local machine and you’re going to make a</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request to the cluster manager driver node (Figure 15-4). Here, we are explicitly asking for</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resources for the Spark driver process only. We assume that the cluster manager accepts this</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offer and places the driver onto a node in the cluster. The client process that submitted the</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original job exits and the application is off and running on the cluster.</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Notacka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Pomarancz-driver process</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Darker</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arrows represent communication by Spark or Spark-related processes, whereas dashed lines represent</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rPr lang="pl">
                <a:solidFill>
                  <a:srgbClr val="212121"/>
                </a:solidFill>
                <a:highlight>
                  <a:srgbClr val="FFFFFF"/>
                </a:highlight>
              </a:rPr>
              <a:t>more general communication (like cluster management communication).</a:t>
            </a:r>
            <a:endParaRPr>
              <a:solidFill>
                <a:srgbClr val="212121"/>
              </a:solidFill>
              <a:highlight>
                <a:srgbClr val="FFFFFF"/>
              </a:highlight>
            </a:endParaRPr>
          </a:p>
          <a:p>
            <a:pPr indent="0" lvl="0" marL="0" marR="25400" rtl="0" algn="l">
              <a:lnSpc>
                <a:spcPct val="115000"/>
              </a:lnSpc>
              <a:spcBef>
                <a:spcPts val="0"/>
              </a:spcBef>
              <a:spcAft>
                <a:spcPts val="0"/>
              </a:spcAft>
              <a:buSzPts val="1400"/>
              <a:buNone/>
            </a:pPr>
            <a:r>
              <a:t/>
            </a:r>
            <a:endParaRPr>
              <a:solidFill>
                <a:srgbClr val="212121"/>
              </a:solidFill>
              <a:highlight>
                <a:srgbClr val="FFFFFF"/>
              </a:highlight>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Now that the driver process has been placed on the cluster, it begins running user code</a:t>
            </a:r>
            <a:endParaRPr/>
          </a:p>
          <a:p>
            <a:pPr indent="0" lvl="0" marL="0" rtl="0" algn="l">
              <a:lnSpc>
                <a:spcPct val="100000"/>
              </a:lnSpc>
              <a:spcBef>
                <a:spcPts val="0"/>
              </a:spcBef>
              <a:spcAft>
                <a:spcPts val="0"/>
              </a:spcAft>
              <a:buClr>
                <a:schemeClr val="dk2"/>
              </a:buClr>
              <a:buSzPts val="1100"/>
              <a:buFont typeface="Arial"/>
              <a:buNone/>
            </a:pPr>
            <a:r>
              <a:rPr lang="pl"/>
              <a:t>This code must include a SparkSession that initializes a Spark cluster (e.g.,</a:t>
            </a:r>
            <a:endParaRPr/>
          </a:p>
          <a:p>
            <a:pPr indent="0" lvl="0" marL="0" rtl="0" algn="l">
              <a:lnSpc>
                <a:spcPct val="100000"/>
              </a:lnSpc>
              <a:spcBef>
                <a:spcPts val="0"/>
              </a:spcBef>
              <a:spcAft>
                <a:spcPts val="0"/>
              </a:spcAft>
              <a:buClr>
                <a:schemeClr val="dk2"/>
              </a:buClr>
              <a:buSzPts val="1100"/>
              <a:buFont typeface="Arial"/>
              <a:buNone/>
            </a:pPr>
            <a:r>
              <a:rPr lang="pl"/>
              <a:t>driver + executors). The SparkSession will subsequently communicate with the cluster manager</a:t>
            </a:r>
            <a:endParaRPr/>
          </a:p>
          <a:p>
            <a:pPr indent="0" lvl="0" marL="0" rtl="0" algn="l">
              <a:lnSpc>
                <a:spcPct val="100000"/>
              </a:lnSpc>
              <a:spcBef>
                <a:spcPts val="0"/>
              </a:spcBef>
              <a:spcAft>
                <a:spcPts val="0"/>
              </a:spcAft>
              <a:buClr>
                <a:schemeClr val="dk2"/>
              </a:buClr>
              <a:buSzPts val="1100"/>
              <a:buFont typeface="Arial"/>
              <a:buNone/>
            </a:pPr>
            <a:r>
              <a:rPr lang="pl"/>
              <a:t>(the darker line), asking it to launch Spark executor processes across the cluster (the lighter</a:t>
            </a:r>
            <a:endParaRPr/>
          </a:p>
          <a:p>
            <a:pPr indent="0" lvl="0" marL="0" rtl="0" algn="l">
              <a:lnSpc>
                <a:spcPct val="100000"/>
              </a:lnSpc>
              <a:spcBef>
                <a:spcPts val="0"/>
              </a:spcBef>
              <a:spcAft>
                <a:spcPts val="0"/>
              </a:spcAft>
              <a:buClr>
                <a:schemeClr val="dk2"/>
              </a:buClr>
              <a:buSzPts val="1100"/>
              <a:buFont typeface="Arial"/>
              <a:buNone/>
            </a:pPr>
            <a:r>
              <a:rPr lang="pl"/>
              <a:t>lines). The number of executors and their relevant configurations are set by the user via the</a:t>
            </a:r>
            <a:endParaRPr/>
          </a:p>
          <a:p>
            <a:pPr indent="0" lvl="0" marL="0" rtl="0" algn="l">
              <a:lnSpc>
                <a:spcPct val="100000"/>
              </a:lnSpc>
              <a:spcBef>
                <a:spcPts val="0"/>
              </a:spcBef>
              <a:spcAft>
                <a:spcPts val="0"/>
              </a:spcAft>
              <a:buSzPts val="1400"/>
              <a:buNone/>
            </a:pPr>
            <a:r>
              <a:rPr lang="pl"/>
              <a:t>command-line arguments in the original spark-submit call.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pl"/>
              <a:t>The cluster manager responds by launching the executor processes (assuming all goes well) and</a:t>
            </a:r>
            <a:endParaRPr/>
          </a:p>
          <a:p>
            <a:pPr indent="0" lvl="0" marL="0" rtl="0" algn="l">
              <a:lnSpc>
                <a:spcPct val="100000"/>
              </a:lnSpc>
              <a:spcBef>
                <a:spcPts val="0"/>
              </a:spcBef>
              <a:spcAft>
                <a:spcPts val="0"/>
              </a:spcAft>
              <a:buSzPts val="1400"/>
              <a:buNone/>
            </a:pPr>
            <a:r>
              <a:rPr lang="pl"/>
              <a:t>sends the relevant information about their locations to the driver process. After everything is</a:t>
            </a:r>
            <a:endParaRPr/>
          </a:p>
          <a:p>
            <a:pPr indent="0" lvl="0" marL="0" rtl="0" algn="l">
              <a:lnSpc>
                <a:spcPct val="100000"/>
              </a:lnSpc>
              <a:spcBef>
                <a:spcPts val="0"/>
              </a:spcBef>
              <a:spcAft>
                <a:spcPts val="0"/>
              </a:spcAft>
              <a:buSzPts val="1400"/>
              <a:buNone/>
            </a:pPr>
            <a:r>
              <a:rPr lang="pl"/>
              <a:t>hooked up correctly, we have a “Spark Cluster” as you likely think of it today</a:t>
            </a:r>
            <a:endParaRPr/>
          </a:p>
          <a:p>
            <a:pPr indent="0" lvl="0" marL="0" rtl="0" algn="l">
              <a:lnSpc>
                <a:spcPct val="100000"/>
              </a:lnSpc>
              <a:spcBef>
                <a:spcPts val="0"/>
              </a:spcBef>
              <a:spcAft>
                <a:spcPts val="0"/>
              </a:spcAft>
              <a:buClr>
                <a:schemeClr val="dk2"/>
              </a:buClr>
              <a:buSzPts val="11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Now that we have a “Spark Cluster,” Spark goes about its merry way executing code, as shown</a:t>
            </a:r>
            <a:endParaRPr/>
          </a:p>
          <a:p>
            <a:pPr indent="0" lvl="0" marL="0" rtl="0" algn="l">
              <a:lnSpc>
                <a:spcPct val="100000"/>
              </a:lnSpc>
              <a:spcBef>
                <a:spcPts val="0"/>
              </a:spcBef>
              <a:spcAft>
                <a:spcPts val="0"/>
              </a:spcAft>
              <a:buClr>
                <a:schemeClr val="dk2"/>
              </a:buClr>
              <a:buSzPts val="1100"/>
              <a:buFont typeface="Arial"/>
              <a:buNone/>
            </a:pPr>
            <a:r>
              <a:rPr lang="pl"/>
              <a:t>in Figure 15-6. The driver and the workers communicate among themselves, executing code and</a:t>
            </a:r>
            <a:endParaRPr/>
          </a:p>
          <a:p>
            <a:pPr indent="0" lvl="0" marL="0" rtl="0" algn="l">
              <a:lnSpc>
                <a:spcPct val="100000"/>
              </a:lnSpc>
              <a:spcBef>
                <a:spcPts val="0"/>
              </a:spcBef>
              <a:spcAft>
                <a:spcPts val="0"/>
              </a:spcAft>
              <a:buClr>
                <a:schemeClr val="dk2"/>
              </a:buClr>
              <a:buSzPts val="1100"/>
              <a:buFont typeface="Arial"/>
              <a:buNone/>
            </a:pPr>
            <a:r>
              <a:rPr lang="pl"/>
              <a:t>moving data around. The driver schedules tasks onto each worker, and each worker responds</a:t>
            </a:r>
            <a:endParaRPr/>
          </a:p>
          <a:p>
            <a:pPr indent="0" lvl="0" marL="0" rtl="0" algn="l">
              <a:lnSpc>
                <a:spcPct val="100000"/>
              </a:lnSpc>
              <a:spcBef>
                <a:spcPts val="0"/>
              </a:spcBef>
              <a:spcAft>
                <a:spcPts val="0"/>
              </a:spcAft>
              <a:buClr>
                <a:schemeClr val="dk2"/>
              </a:buClr>
              <a:buSzPts val="1100"/>
              <a:buFont typeface="Arial"/>
              <a:buNone/>
            </a:pPr>
            <a:r>
              <a:rPr lang="pl"/>
              <a:t>with the status of those tasks and success or failure. (We cover these details shortly.)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pl"/>
              <a:t>After a Spark Application completes, the driver processs exits with either success or failure</a:t>
            </a:r>
            <a:endParaRPr/>
          </a:p>
          <a:p>
            <a:pPr indent="0" lvl="0" marL="0" rtl="0" algn="l">
              <a:lnSpc>
                <a:spcPct val="100000"/>
              </a:lnSpc>
              <a:spcBef>
                <a:spcPts val="0"/>
              </a:spcBef>
              <a:spcAft>
                <a:spcPts val="0"/>
              </a:spcAft>
              <a:buSzPts val="1400"/>
              <a:buNone/>
            </a:pPr>
            <a:r>
              <a:rPr lang="pl"/>
              <a:t>(Figure 15-7). The cluster manager then shuts down the executors in that Spark cluster for the</a:t>
            </a:r>
            <a:endParaRPr/>
          </a:p>
          <a:p>
            <a:pPr indent="0" lvl="0" marL="0" rtl="0" algn="l">
              <a:lnSpc>
                <a:spcPct val="100000"/>
              </a:lnSpc>
              <a:spcBef>
                <a:spcPts val="0"/>
              </a:spcBef>
              <a:spcAft>
                <a:spcPts val="0"/>
              </a:spcAft>
              <a:buSzPts val="1400"/>
              <a:buNone/>
            </a:pPr>
            <a:r>
              <a:rPr lang="pl"/>
              <a:t>driver. At this point, you can see the success or failure of the Spark Application by asking the</a:t>
            </a:r>
            <a:endParaRPr/>
          </a:p>
          <a:p>
            <a:pPr indent="0" lvl="0" marL="0" rtl="0" algn="l">
              <a:lnSpc>
                <a:spcPct val="100000"/>
              </a:lnSpc>
              <a:spcBef>
                <a:spcPts val="0"/>
              </a:spcBef>
              <a:spcAft>
                <a:spcPts val="0"/>
              </a:spcAft>
              <a:buSzPts val="1400"/>
              <a:buNone/>
            </a:pPr>
            <a:r>
              <a:rPr lang="pl"/>
              <a:t>cluster manager for this information.</a:t>
            </a:r>
            <a:endParaRPr/>
          </a:p>
          <a:p>
            <a:pPr indent="0" lvl="0" marL="0" rtl="0" algn="l">
              <a:lnSpc>
                <a:spcPct val="100000"/>
              </a:lnSpc>
              <a:spcBef>
                <a:spcPts val="0"/>
              </a:spcBef>
              <a:spcAft>
                <a:spcPts val="0"/>
              </a:spcAft>
              <a:buClr>
                <a:schemeClr val="dk2"/>
              </a:buClr>
              <a:buSzPts val="11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1f9d8cd2e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71f9d8cd2e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Clr>
                <a:schemeClr val="dk2"/>
              </a:buClr>
              <a:buSzPts val="1100"/>
              <a:buFont typeface="Arial"/>
              <a:buNone/>
            </a:pPr>
            <a:r>
              <a:rPr lang="pl">
                <a:solidFill>
                  <a:srgbClr val="212121"/>
                </a:solidFill>
              </a:rPr>
              <a:t>Załóżmy że mamy wielki plik txt z bardzo duża ilością danych który przesyłamy do systemu HDFS. </a:t>
            </a:r>
            <a:endParaRPr>
              <a:solidFill>
                <a:srgbClr val="212121"/>
              </a:solidFill>
            </a:endParaRPr>
          </a:p>
          <a:p>
            <a:pPr indent="0" lvl="0" marL="0" marR="25400" rtl="0" algn="l">
              <a:lnSpc>
                <a:spcPct val="115000"/>
              </a:lnSpc>
              <a:spcBef>
                <a:spcPts val="0"/>
              </a:spcBef>
              <a:spcAft>
                <a:spcPts val="0"/>
              </a:spcAft>
              <a:buClr>
                <a:schemeClr val="dk2"/>
              </a:buClr>
              <a:buSzPts val="1100"/>
              <a:buFont typeface="Arial"/>
              <a:buNone/>
            </a:pPr>
            <a:r>
              <a:t/>
            </a:r>
            <a:endParaRPr>
              <a:solidFill>
                <a:srgbClr val="212121"/>
              </a:solidFill>
            </a:endParaRPr>
          </a:p>
          <a:p>
            <a:pPr indent="0" lvl="0" marL="0" marR="25400" rtl="0" algn="l">
              <a:lnSpc>
                <a:spcPct val="115000"/>
              </a:lnSpc>
              <a:spcBef>
                <a:spcPts val="0"/>
              </a:spcBef>
              <a:spcAft>
                <a:spcPts val="0"/>
              </a:spcAft>
              <a:buClr>
                <a:schemeClr val="dk2"/>
              </a:buClr>
              <a:buSzPts val="1100"/>
              <a:buFont typeface="Arial"/>
              <a:buNone/>
            </a:pPr>
            <a:r>
              <a:rPr lang="pl">
                <a:solidFill>
                  <a:srgbClr val="212121"/>
                </a:solidFill>
              </a:rPr>
              <a:t>Jak przedstawione zostało w punkcie pierwszym plik jest dzielony na bloki o stałym rozmiarze zwanymi chunkami. Wielkość tych chunków waha się reguły pomiędzy 64 MB a 256 MB. </a:t>
            </a:r>
            <a:endParaRPr>
              <a:solidFill>
                <a:srgbClr val="212121"/>
              </a:solidFill>
            </a:endParaRPr>
          </a:p>
          <a:p>
            <a:pPr indent="0" lvl="0" marL="0" marR="25400" rtl="0" algn="l">
              <a:lnSpc>
                <a:spcPct val="115000"/>
              </a:lnSpc>
              <a:spcBef>
                <a:spcPts val="0"/>
              </a:spcBef>
              <a:spcAft>
                <a:spcPts val="0"/>
              </a:spcAft>
              <a:buClr>
                <a:schemeClr val="dk2"/>
              </a:buClr>
              <a:buSzPts val="1100"/>
              <a:buFont typeface="Arial"/>
              <a:buNone/>
            </a:pPr>
            <a:r>
              <a:t/>
            </a:r>
            <a:endParaRPr>
              <a:solidFill>
                <a:srgbClr val="212121"/>
              </a:solidFill>
            </a:endParaRPr>
          </a:p>
          <a:p>
            <a:pPr indent="0" lvl="0" marL="0" marR="25400" rtl="0" algn="l">
              <a:lnSpc>
                <a:spcPct val="115000"/>
              </a:lnSpc>
              <a:spcBef>
                <a:spcPts val="0"/>
              </a:spcBef>
              <a:spcAft>
                <a:spcPts val="0"/>
              </a:spcAft>
              <a:buClr>
                <a:schemeClr val="dk2"/>
              </a:buClr>
              <a:buSzPts val="1100"/>
              <a:buFont typeface="Arial"/>
              <a:buNone/>
            </a:pPr>
            <a:r>
              <a:rPr lang="pl">
                <a:solidFill>
                  <a:srgbClr val="212121"/>
                </a:solidFill>
              </a:rPr>
              <a:t>W kolejnym kroku chunki są replikowane kilkukrotnie, zazwyczaj 3krotnie i wysyłane są w sposób losowy do Data Nodeów przechowujących dane.</a:t>
            </a:r>
            <a:endParaRPr>
              <a:solidFill>
                <a:srgbClr val="212121"/>
              </a:solidFill>
            </a:endParaRPr>
          </a:p>
          <a:p>
            <a:pPr indent="0" lvl="0" marL="0" marR="25400" rtl="0" algn="l">
              <a:lnSpc>
                <a:spcPct val="115000"/>
              </a:lnSpc>
              <a:spcBef>
                <a:spcPts val="0"/>
              </a:spcBef>
              <a:spcAft>
                <a:spcPts val="0"/>
              </a:spcAft>
              <a:buClr>
                <a:schemeClr val="dk2"/>
              </a:buClr>
              <a:buSzPts val="1100"/>
              <a:buFont typeface="Arial"/>
              <a:buNone/>
            </a:pPr>
            <a:r>
              <a:rPr lang="pl">
                <a:solidFill>
                  <a:srgbClr val="212121"/>
                </a:solidFill>
              </a:rPr>
              <a:t>Taka dystrybucja pliku na Data node’y pozwala łatwe przetwarzanie równoległe pliku </a:t>
            </a:r>
            <a:endParaRPr>
              <a:solidFill>
                <a:srgbClr val="212121"/>
              </a:solidFill>
            </a:endParaRPr>
          </a:p>
          <a:p>
            <a:pPr indent="0" lvl="0" marL="0" marR="25400" rtl="0" algn="l">
              <a:lnSpc>
                <a:spcPct val="115000"/>
              </a:lnSpc>
              <a:spcBef>
                <a:spcPts val="0"/>
              </a:spcBef>
              <a:spcAft>
                <a:spcPts val="0"/>
              </a:spcAft>
              <a:buClr>
                <a:schemeClr val="dk2"/>
              </a:buClr>
              <a:buSzPts val="1100"/>
              <a:buFont typeface="Arial"/>
              <a:buNone/>
            </a:pPr>
            <a:br>
              <a:rPr lang="pl">
                <a:solidFill>
                  <a:srgbClr val="212121"/>
                </a:solidFill>
              </a:rPr>
            </a:br>
            <a:r>
              <a:rPr lang="pl">
                <a:solidFill>
                  <a:srgbClr val="212121"/>
                </a:solidFill>
              </a:rPr>
              <a:t>Dodatkowo w punkcie 3 jest przedstawiony Name Node który śledzi mapowanie plik-blok oraz lokalizację każdego bloku. </a:t>
            </a:r>
            <a:endParaRPr sz="1050">
              <a:solidFill>
                <a:srgbClr val="0074B5"/>
              </a:solidFill>
            </a:endParaRPr>
          </a:p>
          <a:p>
            <a:pPr indent="0" lvl="0" marL="457200" marR="25400" rtl="0" algn="l">
              <a:lnSpc>
                <a:spcPct val="141575"/>
              </a:lnSpc>
              <a:spcBef>
                <a:spcPts val="600"/>
              </a:spcBef>
              <a:spcAft>
                <a:spcPts val="0"/>
              </a:spcAft>
              <a:buSzPts val="1400"/>
              <a:buNone/>
            </a:pPr>
            <a:r>
              <a:t/>
            </a:r>
            <a:endParaRPr sz="1050">
              <a:solidFill>
                <a:srgbClr val="0074B5"/>
              </a:solidFill>
            </a:endParaRPr>
          </a:p>
          <a:p>
            <a:pPr indent="0" lvl="0" marL="0" marR="25400" rtl="0" algn="l">
              <a:lnSpc>
                <a:spcPct val="141575"/>
              </a:lnSpc>
              <a:spcBef>
                <a:spcPts val="600"/>
              </a:spcBef>
              <a:spcAft>
                <a:spcPts val="0"/>
              </a:spcAft>
              <a:buSzPts val="1400"/>
              <a:buNone/>
            </a:pPr>
            <a:r>
              <a:t/>
            </a:r>
            <a:endParaRPr sz="1050">
              <a:solidFill>
                <a:srgbClr val="0074B5"/>
              </a:solidFill>
            </a:endParaRPr>
          </a:p>
          <a:p>
            <a:pPr indent="0" lvl="0" marL="457200" marR="25400" rtl="0" algn="l">
              <a:lnSpc>
                <a:spcPct val="141575"/>
              </a:lnSpc>
              <a:spcBef>
                <a:spcPts val="600"/>
              </a:spcBef>
              <a:spcAft>
                <a:spcPts val="0"/>
              </a:spcAft>
              <a:buSzPts val="1400"/>
              <a:buNone/>
            </a:pPr>
            <a:r>
              <a:t/>
            </a:r>
            <a:endParaRPr sz="1050" u="sng">
              <a:solidFill>
                <a:srgbClr val="0074B5"/>
              </a:solidFill>
            </a:endParaRPr>
          </a:p>
          <a:p>
            <a:pPr indent="0" lvl="0" marL="0" rtl="0" algn="l">
              <a:lnSpc>
                <a:spcPct val="115000"/>
              </a:lnSpc>
              <a:spcBef>
                <a:spcPts val="600"/>
              </a:spcBef>
              <a:spcAft>
                <a:spcPts val="0"/>
              </a:spcAft>
              <a:buClr>
                <a:schemeClr val="dk2"/>
              </a:buClr>
              <a:buSzPts val="1100"/>
              <a:buFont typeface="Arial"/>
              <a:buNone/>
            </a:pPr>
            <a:r>
              <a:t/>
            </a:r>
            <a:endParaRPr sz="1050" u="sng">
              <a:solidFill>
                <a:srgbClr val="0074B5"/>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p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1fdc0b2f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71fdc0b2f1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SzPts val="1400"/>
              <a:buNone/>
            </a:pPr>
            <a:r>
              <a:rPr lang="pl">
                <a:solidFill>
                  <a:srgbClr val="212121"/>
                </a:solidFill>
              </a:rPr>
              <a:t>Teraz warto byłoby zadać pytanie jak nasz program/aplikacja wykorzystuje rozproszone zasoby. Kiedy nasz software potrzebuje uzyskać dostęp do pliku przechowywanego w HDFS, kontaktuje się z Name Node’m w celu określenia które name node’y hostują zawartość tego pliku. </a:t>
            </a:r>
            <a:endParaRPr>
              <a:solidFill>
                <a:srgbClr val="212121"/>
              </a:solidFill>
            </a:endParaRPr>
          </a:p>
          <a:p>
            <a:pPr indent="0" lvl="0" marL="0" marR="25400" rtl="0" algn="l">
              <a:lnSpc>
                <a:spcPct val="141575"/>
              </a:lnSpc>
              <a:spcBef>
                <a:spcPts val="0"/>
              </a:spcBef>
              <a:spcAft>
                <a:spcPts val="0"/>
              </a:spcAft>
              <a:buSzPts val="1400"/>
              <a:buNone/>
            </a:pPr>
            <a:r>
              <a:t/>
            </a:r>
            <a:endParaRPr>
              <a:solidFill>
                <a:srgbClr val="212121"/>
              </a:solidFill>
            </a:endParaRPr>
          </a:p>
          <a:p>
            <a:pPr indent="0" lvl="0" marL="0" marR="25400" rtl="0" algn="l">
              <a:lnSpc>
                <a:spcPct val="141575"/>
              </a:lnSpc>
              <a:spcBef>
                <a:spcPts val="0"/>
              </a:spcBef>
              <a:spcAft>
                <a:spcPts val="0"/>
              </a:spcAft>
              <a:buSzPts val="1400"/>
              <a:buNone/>
            </a:pPr>
            <a:r>
              <a:rPr lang="pl">
                <a:solidFill>
                  <a:srgbClr val="212121"/>
                </a:solidFill>
              </a:rPr>
              <a:t>Jakie są zalety hadoopa : </a:t>
            </a:r>
            <a:endParaRPr>
              <a:solidFill>
                <a:srgbClr val="212121"/>
              </a:solidFill>
            </a:endParaRPr>
          </a:p>
          <a:p>
            <a:pPr indent="0" lvl="0" marL="0" marR="25400" rtl="0" algn="l">
              <a:lnSpc>
                <a:spcPct val="141575"/>
              </a:lnSpc>
              <a:spcBef>
                <a:spcPts val="0"/>
              </a:spcBef>
              <a:spcAft>
                <a:spcPts val="0"/>
              </a:spcAft>
              <a:buSzPts val="1400"/>
              <a:buNone/>
            </a:pPr>
            <a:r>
              <a:t/>
            </a:r>
            <a:endParaRPr>
              <a:solidFill>
                <a:srgbClr val="212121"/>
              </a:solidFill>
            </a:endParaRPr>
          </a:p>
          <a:p>
            <a:pPr indent="-317500" lvl="0" marL="457200" marR="25400" rtl="0" algn="l">
              <a:lnSpc>
                <a:spcPct val="141575"/>
              </a:lnSpc>
              <a:spcBef>
                <a:spcPts val="0"/>
              </a:spcBef>
              <a:spcAft>
                <a:spcPts val="0"/>
              </a:spcAft>
              <a:buClr>
                <a:srgbClr val="212121"/>
              </a:buClr>
              <a:buSzPts val="1400"/>
              <a:buAutoNum type="arabicPeriod"/>
            </a:pPr>
            <a:r>
              <a:rPr lang="pl">
                <a:solidFill>
                  <a:srgbClr val="212121"/>
                </a:solidFill>
              </a:rPr>
              <a:t>Dzięki rozproszeniu plików na wielu maszyniach zapewniamy skalowalność systemu oraz przetwarzanie równoległe </a:t>
            </a:r>
            <a:br>
              <a:rPr lang="pl">
                <a:solidFill>
                  <a:srgbClr val="212121"/>
                </a:solidFill>
              </a:rPr>
            </a:br>
            <a:endParaRPr>
              <a:solidFill>
                <a:srgbClr val="212121"/>
              </a:solidFill>
            </a:endParaRPr>
          </a:p>
          <a:p>
            <a:pPr indent="-317500" lvl="0" marL="457200" marR="25400" rtl="0" algn="l">
              <a:lnSpc>
                <a:spcPct val="141575"/>
              </a:lnSpc>
              <a:spcBef>
                <a:spcPts val="0"/>
              </a:spcBef>
              <a:spcAft>
                <a:spcPts val="0"/>
              </a:spcAft>
              <a:buClr>
                <a:srgbClr val="212121"/>
              </a:buClr>
              <a:buSzPts val="1400"/>
              <a:buAutoNum type="arabicPeriod"/>
            </a:pPr>
            <a:r>
              <a:rPr lang="pl">
                <a:solidFill>
                  <a:srgbClr val="212121"/>
                </a:solidFill>
              </a:rPr>
              <a:t>Gdy któryś z Data nodeów będzie offline lub będzie uszkodzony dane w dalszym ciągu są dostępne w naszym systemie. </a:t>
            </a:r>
            <a:endParaRPr>
              <a:solidFill>
                <a:srgbClr val="212121"/>
              </a:solidFill>
            </a:endParaRPr>
          </a:p>
          <a:p>
            <a:pPr indent="0" lvl="0" marL="457200" marR="25400" rtl="0" algn="l">
              <a:lnSpc>
                <a:spcPct val="141575"/>
              </a:lnSpc>
              <a:spcBef>
                <a:spcPts val="600"/>
              </a:spcBef>
              <a:spcAft>
                <a:spcPts val="0"/>
              </a:spcAft>
              <a:buSzPts val="1400"/>
              <a:buNone/>
            </a:pPr>
            <a:r>
              <a:t/>
            </a:r>
            <a:endParaRPr sz="1050">
              <a:solidFill>
                <a:srgbClr val="0074B5"/>
              </a:solidFill>
            </a:endParaRPr>
          </a:p>
          <a:p>
            <a:pPr indent="0" lvl="0" marL="0" marR="25400" rtl="0" algn="l">
              <a:lnSpc>
                <a:spcPct val="141575"/>
              </a:lnSpc>
              <a:spcBef>
                <a:spcPts val="600"/>
              </a:spcBef>
              <a:spcAft>
                <a:spcPts val="0"/>
              </a:spcAft>
              <a:buSzPts val="1400"/>
              <a:buNone/>
            </a:pPr>
            <a:r>
              <a:t/>
            </a:r>
            <a:endParaRPr sz="1050">
              <a:solidFill>
                <a:srgbClr val="0074B5"/>
              </a:solidFill>
            </a:endParaRPr>
          </a:p>
          <a:p>
            <a:pPr indent="0" lvl="0" marL="457200" marR="25400" rtl="0" algn="l">
              <a:lnSpc>
                <a:spcPct val="141575"/>
              </a:lnSpc>
              <a:spcBef>
                <a:spcPts val="600"/>
              </a:spcBef>
              <a:spcAft>
                <a:spcPts val="0"/>
              </a:spcAft>
              <a:buSzPts val="1400"/>
              <a:buNone/>
            </a:pPr>
            <a:r>
              <a:t/>
            </a:r>
            <a:endParaRPr sz="1050" u="sng">
              <a:solidFill>
                <a:srgbClr val="0074B5"/>
              </a:solidFill>
            </a:endParaRPr>
          </a:p>
          <a:p>
            <a:pPr indent="0" lvl="0" marL="0" rtl="0" algn="l">
              <a:lnSpc>
                <a:spcPct val="115000"/>
              </a:lnSpc>
              <a:spcBef>
                <a:spcPts val="600"/>
              </a:spcBef>
              <a:spcAft>
                <a:spcPts val="0"/>
              </a:spcAft>
              <a:buClr>
                <a:schemeClr val="dk2"/>
              </a:buClr>
              <a:buSzPts val="1100"/>
              <a:buFont typeface="Arial"/>
              <a:buNone/>
            </a:pPr>
            <a:r>
              <a:t/>
            </a:r>
            <a:endParaRPr sz="1050" u="sng">
              <a:solidFill>
                <a:srgbClr val="0074B5"/>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pl"/>
              <a:t>Now that we briefly defined the core parts of a DataFrame, we will move onto manipulating</a:t>
            </a:r>
            <a:endParaRPr/>
          </a:p>
          <a:p>
            <a:pPr indent="0" lvl="0" marL="0" rtl="0" algn="l">
              <a:lnSpc>
                <a:spcPct val="100000"/>
              </a:lnSpc>
              <a:spcBef>
                <a:spcPts val="0"/>
              </a:spcBef>
              <a:spcAft>
                <a:spcPts val="0"/>
              </a:spcAft>
              <a:buSzPts val="1400"/>
              <a:buNone/>
            </a:pPr>
            <a:r>
              <a:rPr lang="pl"/>
              <a:t>DataFrames. When working with individual DataFrames there are some fundamental objectives.</a:t>
            </a:r>
            <a:endParaRPr/>
          </a:p>
          <a:p>
            <a:pPr indent="0" lvl="0" marL="0" rtl="0" algn="l">
              <a:lnSpc>
                <a:spcPct val="100000"/>
              </a:lnSpc>
              <a:spcBef>
                <a:spcPts val="0"/>
              </a:spcBef>
              <a:spcAft>
                <a:spcPts val="0"/>
              </a:spcAft>
              <a:buClr>
                <a:schemeClr val="dk2"/>
              </a:buClr>
              <a:buSzPts val="1100"/>
              <a:buFont typeface="Arial"/>
              <a:buNone/>
            </a:pPr>
            <a:r>
              <a:t/>
            </a:r>
            <a:endParaRPr/>
          </a:p>
          <a:p>
            <a:pPr indent="0" lvl="0" marL="0" rtl="0" algn="l">
              <a:lnSpc>
                <a:spcPct val="100000"/>
              </a:lnSpc>
              <a:spcBef>
                <a:spcPts val="0"/>
              </a:spcBef>
              <a:spcAft>
                <a:spcPts val="0"/>
              </a:spcAft>
              <a:buClr>
                <a:schemeClr val="dk2"/>
              </a:buClr>
              <a:buSzPts val="1100"/>
              <a:buFont typeface="Arial"/>
              <a:buNone/>
            </a:pPr>
            <a:r>
              <a:rPr lang="pl"/>
              <a:t>These break down into several core operations, as depicted in Figure 5-2:</a:t>
            </a:r>
            <a:endParaRPr/>
          </a:p>
          <a:p>
            <a:pPr indent="0" lvl="0" marL="0" rtl="0" algn="l">
              <a:lnSpc>
                <a:spcPct val="100000"/>
              </a:lnSpc>
              <a:spcBef>
                <a:spcPts val="0"/>
              </a:spcBef>
              <a:spcAft>
                <a:spcPts val="0"/>
              </a:spcAft>
              <a:buClr>
                <a:schemeClr val="dk2"/>
              </a:buClr>
              <a:buSzPts val="1100"/>
              <a:buFont typeface="Arial"/>
              <a:buNone/>
            </a:pPr>
            <a:r>
              <a:t/>
            </a:r>
            <a:endParaRPr/>
          </a:p>
          <a:p>
            <a:pPr indent="-317500" lvl="0" marL="457200" rtl="0" algn="l">
              <a:lnSpc>
                <a:spcPct val="100000"/>
              </a:lnSpc>
              <a:spcBef>
                <a:spcPts val="0"/>
              </a:spcBef>
              <a:spcAft>
                <a:spcPts val="0"/>
              </a:spcAft>
              <a:buSzPts val="1400"/>
              <a:buChar char="●"/>
            </a:pPr>
            <a:r>
              <a:rPr lang="pl"/>
              <a:t>Dodawanie wierszy i kolumn </a:t>
            </a:r>
            <a:endParaRPr/>
          </a:p>
          <a:p>
            <a:pPr indent="-317500" lvl="0" marL="457200" rtl="0" algn="l">
              <a:lnSpc>
                <a:spcPct val="100000"/>
              </a:lnSpc>
              <a:spcBef>
                <a:spcPts val="0"/>
              </a:spcBef>
              <a:spcAft>
                <a:spcPts val="0"/>
              </a:spcAft>
              <a:buSzPts val="1400"/>
              <a:buChar char="●"/>
            </a:pPr>
            <a:r>
              <a:rPr lang="pl"/>
              <a:t>Usuwanie wierszy i kolumn</a:t>
            </a:r>
            <a:endParaRPr/>
          </a:p>
          <a:p>
            <a:pPr indent="-317500" lvl="0" marL="457200" rtl="0" algn="l">
              <a:lnSpc>
                <a:spcPct val="100000"/>
              </a:lnSpc>
              <a:spcBef>
                <a:spcPts val="0"/>
              </a:spcBef>
              <a:spcAft>
                <a:spcPts val="0"/>
              </a:spcAft>
              <a:buSzPts val="1400"/>
              <a:buChar char="●"/>
            </a:pPr>
            <a:r>
              <a:rPr lang="pl"/>
              <a:t>Zamiana wierszy na kolumny i odwrotnie</a:t>
            </a:r>
            <a:endParaRPr/>
          </a:p>
          <a:p>
            <a:pPr indent="-317500" lvl="0" marL="457200" rtl="0" algn="l">
              <a:lnSpc>
                <a:spcPct val="100000"/>
              </a:lnSpc>
              <a:spcBef>
                <a:spcPts val="0"/>
              </a:spcBef>
              <a:spcAft>
                <a:spcPts val="0"/>
              </a:spcAft>
              <a:buSzPts val="1400"/>
              <a:buChar char="●"/>
            </a:pPr>
            <a:r>
              <a:rPr lang="pl"/>
              <a:t>Sortowanie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1fdc0b2f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71fdc0b2f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5400" rtl="0" algn="l">
              <a:lnSpc>
                <a:spcPct val="141575"/>
              </a:lnSpc>
              <a:spcBef>
                <a:spcPts val="0"/>
              </a:spcBef>
              <a:spcAft>
                <a:spcPts val="0"/>
              </a:spcAft>
              <a:buSzPts val="1400"/>
              <a:buNone/>
            </a:pPr>
            <a:r>
              <a:rPr lang="pl" sz="1050">
                <a:solidFill>
                  <a:srgbClr val="0074B5"/>
                </a:solidFill>
              </a:rPr>
              <a:t>Na rysunku mamy widok Interfejsu użytkownika aplikacji klienckiej Hadoopa. Został on stworzony w taki sposób zeby przypominał zwykły program do przeglądania plików który mamy na naszych komputerach osobistych. </a:t>
            </a:r>
            <a:endParaRPr sz="1050">
              <a:solidFill>
                <a:srgbClr val="0074B5"/>
              </a:solidFill>
            </a:endParaRPr>
          </a:p>
          <a:p>
            <a:pPr indent="0" lvl="0" marL="0" marR="25400" rtl="0" algn="l">
              <a:lnSpc>
                <a:spcPct val="141575"/>
              </a:lnSpc>
              <a:spcBef>
                <a:spcPts val="0"/>
              </a:spcBef>
              <a:spcAft>
                <a:spcPts val="0"/>
              </a:spcAft>
              <a:buSzPts val="1400"/>
              <a:buNone/>
            </a:pPr>
            <a:r>
              <a:t/>
            </a:r>
            <a:endParaRPr sz="1050">
              <a:solidFill>
                <a:srgbClr val="0074B5"/>
              </a:solidFill>
            </a:endParaRPr>
          </a:p>
          <a:p>
            <a:pPr indent="0" lvl="0" marL="0" marR="25400" rtl="0" algn="l">
              <a:lnSpc>
                <a:spcPct val="141575"/>
              </a:lnSpc>
              <a:spcBef>
                <a:spcPts val="0"/>
              </a:spcBef>
              <a:spcAft>
                <a:spcPts val="0"/>
              </a:spcAft>
              <a:buSzPts val="1400"/>
              <a:buNone/>
            </a:pPr>
            <a:r>
              <a:rPr lang="pl" sz="1050">
                <a:solidFill>
                  <a:srgbClr val="0074B5"/>
                </a:solidFill>
              </a:rPr>
              <a:t>Zawiera takie informacje jak : </a:t>
            </a:r>
            <a:endParaRPr sz="1050">
              <a:solidFill>
                <a:srgbClr val="0074B5"/>
              </a:solidFill>
            </a:endParaRPr>
          </a:p>
          <a:p>
            <a:pPr indent="-295275" lvl="0" marL="457200" marR="25400" rtl="0" algn="l">
              <a:lnSpc>
                <a:spcPct val="141575"/>
              </a:lnSpc>
              <a:spcBef>
                <a:spcPts val="0"/>
              </a:spcBef>
              <a:spcAft>
                <a:spcPts val="0"/>
              </a:spcAft>
              <a:buClr>
                <a:srgbClr val="0074B5"/>
              </a:buClr>
              <a:buSzPts val="1050"/>
              <a:buChar char="●"/>
            </a:pPr>
            <a:r>
              <a:rPr lang="pl" sz="1050">
                <a:solidFill>
                  <a:srgbClr val="0074B5"/>
                </a:solidFill>
              </a:rPr>
              <a:t>Wielkość pliku, </a:t>
            </a:r>
            <a:endParaRPr sz="1050">
              <a:solidFill>
                <a:srgbClr val="0074B5"/>
              </a:solidFill>
            </a:endParaRPr>
          </a:p>
          <a:p>
            <a:pPr indent="-295275" lvl="0" marL="457200" marR="25400" rtl="0" algn="l">
              <a:lnSpc>
                <a:spcPct val="141575"/>
              </a:lnSpc>
              <a:spcBef>
                <a:spcPts val="0"/>
              </a:spcBef>
              <a:spcAft>
                <a:spcPts val="0"/>
              </a:spcAft>
              <a:buClr>
                <a:srgbClr val="0074B5"/>
              </a:buClr>
              <a:buSzPts val="1050"/>
              <a:buChar char="●"/>
            </a:pPr>
            <a:r>
              <a:rPr lang="pl" sz="1050">
                <a:solidFill>
                  <a:srgbClr val="0074B5"/>
                </a:solidFill>
              </a:rPr>
              <a:t>ilość replikacji danego pliku,</a:t>
            </a:r>
            <a:endParaRPr sz="1050">
              <a:solidFill>
                <a:srgbClr val="0074B5"/>
              </a:solidFill>
            </a:endParaRPr>
          </a:p>
          <a:p>
            <a:pPr indent="-295275" lvl="0" marL="457200" marR="25400" rtl="0" algn="l">
              <a:lnSpc>
                <a:spcPct val="141575"/>
              </a:lnSpc>
              <a:spcBef>
                <a:spcPts val="0"/>
              </a:spcBef>
              <a:spcAft>
                <a:spcPts val="0"/>
              </a:spcAft>
              <a:buClr>
                <a:srgbClr val="0074B5"/>
              </a:buClr>
              <a:buSzPts val="1050"/>
              <a:buChar char="●"/>
            </a:pPr>
            <a:r>
              <a:rPr lang="pl" sz="1050">
                <a:solidFill>
                  <a:srgbClr val="0074B5"/>
                </a:solidFill>
              </a:rPr>
              <a:t>oraz wielkość zchunkowanego bloku. </a:t>
            </a:r>
            <a:endParaRPr sz="1050">
              <a:solidFill>
                <a:srgbClr val="0074B5"/>
              </a:solidFill>
            </a:endParaRPr>
          </a:p>
          <a:p>
            <a:pPr indent="0" lvl="0" marL="457200" marR="25400" rtl="0" algn="l">
              <a:lnSpc>
                <a:spcPct val="141575"/>
              </a:lnSpc>
              <a:spcBef>
                <a:spcPts val="600"/>
              </a:spcBef>
              <a:spcAft>
                <a:spcPts val="0"/>
              </a:spcAft>
              <a:buSzPts val="1400"/>
              <a:buNone/>
            </a:pPr>
            <a:r>
              <a:t/>
            </a:r>
            <a:endParaRPr sz="1050">
              <a:solidFill>
                <a:srgbClr val="0074B5"/>
              </a:solidFill>
            </a:endParaRPr>
          </a:p>
          <a:p>
            <a:pPr indent="0" lvl="0" marL="0" marR="25400" rtl="0" algn="l">
              <a:lnSpc>
                <a:spcPct val="141575"/>
              </a:lnSpc>
              <a:spcBef>
                <a:spcPts val="600"/>
              </a:spcBef>
              <a:spcAft>
                <a:spcPts val="0"/>
              </a:spcAft>
              <a:buSzPts val="1400"/>
              <a:buNone/>
            </a:pPr>
            <a:r>
              <a:t/>
            </a:r>
            <a:endParaRPr sz="1050">
              <a:solidFill>
                <a:srgbClr val="0074B5"/>
              </a:solidFill>
            </a:endParaRPr>
          </a:p>
          <a:p>
            <a:pPr indent="0" lvl="0" marL="457200" marR="25400" rtl="0" algn="l">
              <a:lnSpc>
                <a:spcPct val="141575"/>
              </a:lnSpc>
              <a:spcBef>
                <a:spcPts val="600"/>
              </a:spcBef>
              <a:spcAft>
                <a:spcPts val="0"/>
              </a:spcAft>
              <a:buSzPts val="1400"/>
              <a:buNone/>
            </a:pPr>
            <a:r>
              <a:t/>
            </a:r>
            <a:endParaRPr sz="1050" u="sng">
              <a:solidFill>
                <a:srgbClr val="0074B5"/>
              </a:solidFill>
            </a:endParaRPr>
          </a:p>
          <a:p>
            <a:pPr indent="0" lvl="0" marL="0" rtl="0" algn="l">
              <a:lnSpc>
                <a:spcPct val="115000"/>
              </a:lnSpc>
              <a:spcBef>
                <a:spcPts val="600"/>
              </a:spcBef>
              <a:spcAft>
                <a:spcPts val="0"/>
              </a:spcAft>
              <a:buClr>
                <a:schemeClr val="dk2"/>
              </a:buClr>
              <a:buSzPts val="1100"/>
              <a:buFont typeface="Arial"/>
              <a:buNone/>
            </a:pPr>
            <a:r>
              <a:t/>
            </a:r>
            <a:endParaRPr sz="1050" u="sng">
              <a:solidFill>
                <a:srgbClr val="0074B5"/>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88"/>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88"/>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8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88"/>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14" name="Google Shape;14;p88"/>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8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cxnSp>
        <p:nvCxnSpPr>
          <p:cNvPr id="58" name="Google Shape;58;p97"/>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9" name="Google Shape;59;p9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0" name="Google Shape;60;p97"/>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61" name="Google Shape;61;p9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2" name="Shape 62"/>
        <p:cNvGrpSpPr/>
        <p:nvPr/>
      </p:nvGrpSpPr>
      <p:grpSpPr>
        <a:xfrm>
          <a:off x="0" y="0"/>
          <a:ext cx="0" cy="0"/>
          <a:chOff x="0" y="0"/>
          <a:chExt cx="0" cy="0"/>
        </a:xfrm>
      </p:grpSpPr>
      <p:cxnSp>
        <p:nvCxnSpPr>
          <p:cNvPr id="63" name="Google Shape;63;p98"/>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98"/>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5" name="Google Shape;65;p98"/>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6" name="Google Shape;66;p98"/>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67" name="Google Shape;67;p9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 name="Shape 16"/>
        <p:cNvGrpSpPr/>
        <p:nvPr/>
      </p:nvGrpSpPr>
      <p:grpSpPr>
        <a:xfrm>
          <a:off x="0" y="0"/>
          <a:ext cx="0" cy="0"/>
          <a:chOff x="0" y="0"/>
          <a:chExt cx="0" cy="0"/>
        </a:xfrm>
      </p:grpSpPr>
      <p:sp>
        <p:nvSpPr>
          <p:cNvPr id="17" name="Google Shape;17;p8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8" name="Shape 18"/>
        <p:cNvGrpSpPr/>
        <p:nvPr/>
      </p:nvGrpSpPr>
      <p:grpSpPr>
        <a:xfrm>
          <a:off x="0" y="0"/>
          <a:ext cx="0" cy="0"/>
          <a:chOff x="0" y="0"/>
          <a:chExt cx="0" cy="0"/>
        </a:xfrm>
      </p:grpSpPr>
      <p:sp>
        <p:nvSpPr>
          <p:cNvPr id="19" name="Google Shape;19;p90"/>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9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1" name="Google Shape;21;p90"/>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3600"/>
              <a:buNone/>
              <a:defRPr sz="3600">
                <a:solidFill>
                  <a:schemeClr val="dk1"/>
                </a:solidFill>
              </a:defRPr>
            </a:lvl1pPr>
            <a:lvl2pPr lvl="1" rtl="0" algn="ctr">
              <a:lnSpc>
                <a:spcPct val="100000"/>
              </a:lnSpc>
              <a:spcBef>
                <a:spcPts val="0"/>
              </a:spcBef>
              <a:spcAft>
                <a:spcPts val="0"/>
              </a:spcAft>
              <a:buClr>
                <a:schemeClr val="dk1"/>
              </a:buClr>
              <a:buSzPts val="3600"/>
              <a:buNone/>
              <a:defRPr sz="3600">
                <a:solidFill>
                  <a:schemeClr val="dk1"/>
                </a:solidFill>
              </a:defRPr>
            </a:lvl2pPr>
            <a:lvl3pPr lvl="2" rtl="0" algn="ctr">
              <a:lnSpc>
                <a:spcPct val="100000"/>
              </a:lnSpc>
              <a:spcBef>
                <a:spcPts val="0"/>
              </a:spcBef>
              <a:spcAft>
                <a:spcPts val="0"/>
              </a:spcAft>
              <a:buClr>
                <a:schemeClr val="dk1"/>
              </a:buClr>
              <a:buSzPts val="3600"/>
              <a:buNone/>
              <a:defRPr sz="3600">
                <a:solidFill>
                  <a:schemeClr val="dk1"/>
                </a:solidFill>
              </a:defRPr>
            </a:lvl3pPr>
            <a:lvl4pPr lvl="3" rtl="0" algn="ctr">
              <a:lnSpc>
                <a:spcPct val="100000"/>
              </a:lnSpc>
              <a:spcBef>
                <a:spcPts val="0"/>
              </a:spcBef>
              <a:spcAft>
                <a:spcPts val="0"/>
              </a:spcAft>
              <a:buClr>
                <a:schemeClr val="dk1"/>
              </a:buClr>
              <a:buSzPts val="3600"/>
              <a:buNone/>
              <a:defRPr sz="3600">
                <a:solidFill>
                  <a:schemeClr val="dk1"/>
                </a:solidFill>
              </a:defRPr>
            </a:lvl4pPr>
            <a:lvl5pPr lvl="4" rtl="0" algn="ctr">
              <a:lnSpc>
                <a:spcPct val="100000"/>
              </a:lnSpc>
              <a:spcBef>
                <a:spcPts val="0"/>
              </a:spcBef>
              <a:spcAft>
                <a:spcPts val="0"/>
              </a:spcAft>
              <a:buClr>
                <a:schemeClr val="dk1"/>
              </a:buClr>
              <a:buSzPts val="3600"/>
              <a:buNone/>
              <a:defRPr sz="3600">
                <a:solidFill>
                  <a:schemeClr val="dk1"/>
                </a:solidFill>
              </a:defRPr>
            </a:lvl5pPr>
            <a:lvl6pPr lvl="5" rtl="0" algn="ctr">
              <a:lnSpc>
                <a:spcPct val="100000"/>
              </a:lnSpc>
              <a:spcBef>
                <a:spcPts val="0"/>
              </a:spcBef>
              <a:spcAft>
                <a:spcPts val="0"/>
              </a:spcAft>
              <a:buClr>
                <a:schemeClr val="dk1"/>
              </a:buClr>
              <a:buSzPts val="3600"/>
              <a:buNone/>
              <a:defRPr sz="3600">
                <a:solidFill>
                  <a:schemeClr val="dk1"/>
                </a:solidFill>
              </a:defRPr>
            </a:lvl6pPr>
            <a:lvl7pPr lvl="6" rtl="0" algn="ctr">
              <a:lnSpc>
                <a:spcPct val="100000"/>
              </a:lnSpc>
              <a:spcBef>
                <a:spcPts val="0"/>
              </a:spcBef>
              <a:spcAft>
                <a:spcPts val="0"/>
              </a:spcAft>
              <a:buClr>
                <a:schemeClr val="dk1"/>
              </a:buClr>
              <a:buSzPts val="3600"/>
              <a:buNone/>
              <a:defRPr sz="3600">
                <a:solidFill>
                  <a:schemeClr val="dk1"/>
                </a:solidFill>
              </a:defRPr>
            </a:lvl7pPr>
            <a:lvl8pPr lvl="7" rtl="0" algn="ctr">
              <a:lnSpc>
                <a:spcPct val="100000"/>
              </a:lnSpc>
              <a:spcBef>
                <a:spcPts val="0"/>
              </a:spcBef>
              <a:spcAft>
                <a:spcPts val="0"/>
              </a:spcAft>
              <a:buClr>
                <a:schemeClr val="dk1"/>
              </a:buClr>
              <a:buSzPts val="3600"/>
              <a:buNone/>
              <a:defRPr sz="3600">
                <a:solidFill>
                  <a:schemeClr val="dk1"/>
                </a:solidFill>
              </a:defRPr>
            </a:lvl8pPr>
            <a:lvl9pPr lvl="8" rtl="0" algn="ctr">
              <a:lnSpc>
                <a:spcPct val="100000"/>
              </a:lnSpc>
              <a:spcBef>
                <a:spcPts val="0"/>
              </a:spcBef>
              <a:spcAft>
                <a:spcPts val="0"/>
              </a:spcAft>
              <a:buClr>
                <a:schemeClr val="dk1"/>
              </a:buClr>
              <a:buSzPts val="3600"/>
              <a:buNone/>
              <a:defRPr sz="3600">
                <a:solidFill>
                  <a:schemeClr val="dk1"/>
                </a:solidFill>
              </a:defRPr>
            </a:lvl9pPr>
          </a:lstStyle>
          <a:p/>
        </p:txBody>
      </p:sp>
      <p:sp>
        <p:nvSpPr>
          <p:cNvPr id="22" name="Google Shape;22;p90"/>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 name="Google Shape;23;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24" name="Google Shape;24;p9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cxnSp>
        <p:nvCxnSpPr>
          <p:cNvPr id="26" name="Google Shape;26;p91"/>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7" name="Google Shape;27;p91"/>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8" name="Google Shape;28;p91"/>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4800"/>
              <a:buNone/>
              <a:defRPr sz="4800">
                <a:solidFill>
                  <a:schemeClr val="lt1"/>
                </a:solidFill>
              </a:defRPr>
            </a:lvl1pPr>
            <a:lvl2pPr lvl="1" rtl="0" algn="ctr">
              <a:lnSpc>
                <a:spcPct val="100000"/>
              </a:lnSpc>
              <a:spcBef>
                <a:spcPts val="0"/>
              </a:spcBef>
              <a:spcAft>
                <a:spcPts val="0"/>
              </a:spcAft>
              <a:buClr>
                <a:schemeClr val="lt1"/>
              </a:buClr>
              <a:buSzPts val="4800"/>
              <a:buNone/>
              <a:defRPr sz="4800">
                <a:solidFill>
                  <a:schemeClr val="lt1"/>
                </a:solidFill>
              </a:defRPr>
            </a:lvl2pPr>
            <a:lvl3pPr lvl="2" rtl="0" algn="ctr">
              <a:lnSpc>
                <a:spcPct val="100000"/>
              </a:lnSpc>
              <a:spcBef>
                <a:spcPts val="0"/>
              </a:spcBef>
              <a:spcAft>
                <a:spcPts val="0"/>
              </a:spcAft>
              <a:buClr>
                <a:schemeClr val="lt1"/>
              </a:buClr>
              <a:buSzPts val="4800"/>
              <a:buNone/>
              <a:defRPr sz="4800">
                <a:solidFill>
                  <a:schemeClr val="lt1"/>
                </a:solidFill>
              </a:defRPr>
            </a:lvl3pPr>
            <a:lvl4pPr lvl="3" rtl="0" algn="ctr">
              <a:lnSpc>
                <a:spcPct val="100000"/>
              </a:lnSpc>
              <a:spcBef>
                <a:spcPts val="0"/>
              </a:spcBef>
              <a:spcAft>
                <a:spcPts val="0"/>
              </a:spcAft>
              <a:buClr>
                <a:schemeClr val="lt1"/>
              </a:buClr>
              <a:buSzPts val="4800"/>
              <a:buNone/>
              <a:defRPr sz="4800">
                <a:solidFill>
                  <a:schemeClr val="lt1"/>
                </a:solidFill>
              </a:defRPr>
            </a:lvl4pPr>
            <a:lvl5pPr lvl="4" rtl="0" algn="ctr">
              <a:lnSpc>
                <a:spcPct val="100000"/>
              </a:lnSpc>
              <a:spcBef>
                <a:spcPts val="0"/>
              </a:spcBef>
              <a:spcAft>
                <a:spcPts val="0"/>
              </a:spcAft>
              <a:buClr>
                <a:schemeClr val="lt1"/>
              </a:buClr>
              <a:buSzPts val="4800"/>
              <a:buNone/>
              <a:defRPr sz="4800">
                <a:solidFill>
                  <a:schemeClr val="lt1"/>
                </a:solidFill>
              </a:defRPr>
            </a:lvl5pPr>
            <a:lvl6pPr lvl="5" rtl="0" algn="ctr">
              <a:lnSpc>
                <a:spcPct val="100000"/>
              </a:lnSpc>
              <a:spcBef>
                <a:spcPts val="0"/>
              </a:spcBef>
              <a:spcAft>
                <a:spcPts val="0"/>
              </a:spcAft>
              <a:buClr>
                <a:schemeClr val="lt1"/>
              </a:buClr>
              <a:buSzPts val="4800"/>
              <a:buNone/>
              <a:defRPr sz="4800">
                <a:solidFill>
                  <a:schemeClr val="lt1"/>
                </a:solidFill>
              </a:defRPr>
            </a:lvl6pPr>
            <a:lvl7pPr lvl="6" rtl="0" algn="ctr">
              <a:lnSpc>
                <a:spcPct val="100000"/>
              </a:lnSpc>
              <a:spcBef>
                <a:spcPts val="0"/>
              </a:spcBef>
              <a:spcAft>
                <a:spcPts val="0"/>
              </a:spcAft>
              <a:buClr>
                <a:schemeClr val="lt1"/>
              </a:buClr>
              <a:buSzPts val="4800"/>
              <a:buNone/>
              <a:defRPr sz="4800">
                <a:solidFill>
                  <a:schemeClr val="lt1"/>
                </a:solidFill>
              </a:defRPr>
            </a:lvl7pPr>
            <a:lvl8pPr lvl="7" rtl="0" algn="ctr">
              <a:lnSpc>
                <a:spcPct val="100000"/>
              </a:lnSpc>
              <a:spcBef>
                <a:spcPts val="0"/>
              </a:spcBef>
              <a:spcAft>
                <a:spcPts val="0"/>
              </a:spcAft>
              <a:buClr>
                <a:schemeClr val="lt1"/>
              </a:buClr>
              <a:buSzPts val="4800"/>
              <a:buNone/>
              <a:defRPr sz="4800">
                <a:solidFill>
                  <a:schemeClr val="lt1"/>
                </a:solidFill>
              </a:defRPr>
            </a:lvl8pPr>
            <a:lvl9pPr lvl="8" rtl="0" algn="ctr">
              <a:lnSpc>
                <a:spcPct val="100000"/>
              </a:lnSpc>
              <a:spcBef>
                <a:spcPts val="0"/>
              </a:spcBef>
              <a:spcAft>
                <a:spcPts val="0"/>
              </a:spcAft>
              <a:buClr>
                <a:schemeClr val="lt1"/>
              </a:buClr>
              <a:buSzPts val="4800"/>
              <a:buNone/>
              <a:defRPr sz="4800">
                <a:solidFill>
                  <a:schemeClr val="lt1"/>
                </a:solidFill>
              </a:defRPr>
            </a:lvl9pPr>
          </a:lstStyle>
          <a:p/>
        </p:txBody>
      </p:sp>
      <p:sp>
        <p:nvSpPr>
          <p:cNvPr id="29" name="Google Shape;29;p9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0" name="Shape 30"/>
        <p:cNvGrpSpPr/>
        <p:nvPr/>
      </p:nvGrpSpPr>
      <p:grpSpPr>
        <a:xfrm>
          <a:off x="0" y="0"/>
          <a:ext cx="0" cy="0"/>
          <a:chOff x="0" y="0"/>
          <a:chExt cx="0" cy="0"/>
        </a:xfrm>
      </p:grpSpPr>
      <p:cxnSp>
        <p:nvCxnSpPr>
          <p:cNvPr id="31" name="Google Shape;31;p9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2" name="Google Shape;32;p92"/>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3" name="Google Shape;33;p9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4" name="Google Shape;34;p92"/>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 name="Google Shape;35;p92"/>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6" name="Google Shape;36;p9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7" name="Shape 37"/>
        <p:cNvGrpSpPr/>
        <p:nvPr/>
      </p:nvGrpSpPr>
      <p:grpSpPr>
        <a:xfrm>
          <a:off x="0" y="0"/>
          <a:ext cx="0" cy="0"/>
          <a:chOff x="0" y="0"/>
          <a:chExt cx="0" cy="0"/>
        </a:xfrm>
      </p:grpSpPr>
      <p:cxnSp>
        <p:nvCxnSpPr>
          <p:cNvPr id="38" name="Google Shape;38;p93"/>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9" name="Google Shape;39;p93"/>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0" name="Google Shape;40;p9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 name="Google Shape;42;p93"/>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43" name="Google Shape;43;p93"/>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44" name="Google Shape;44;p9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94"/>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7" name="Google Shape;47;p9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8" name="Shape 48"/>
        <p:cNvGrpSpPr/>
        <p:nvPr/>
      </p:nvGrpSpPr>
      <p:grpSpPr>
        <a:xfrm>
          <a:off x="0" y="0"/>
          <a:ext cx="0" cy="0"/>
          <a:chOff x="0" y="0"/>
          <a:chExt cx="0" cy="0"/>
        </a:xfrm>
      </p:grpSpPr>
      <p:cxnSp>
        <p:nvCxnSpPr>
          <p:cNvPr id="49" name="Google Shape;49;p9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0" name="Google Shape;50;p95"/>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51" name="Google Shape;51;p95"/>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52" name="Google Shape;52;p9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53" name="Shape 53"/>
        <p:cNvGrpSpPr/>
        <p:nvPr/>
      </p:nvGrpSpPr>
      <p:grpSpPr>
        <a:xfrm>
          <a:off x="0" y="0"/>
          <a:ext cx="0" cy="0"/>
          <a:chOff x="0" y="0"/>
          <a:chExt cx="0" cy="0"/>
        </a:xfrm>
      </p:grpSpPr>
      <p:cxnSp>
        <p:nvCxnSpPr>
          <p:cNvPr id="54" name="Google Shape;54;p96"/>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5" name="Google Shape;55;p96"/>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56" name="Google Shape;56;p9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87"/>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7" name="Google Shape;7;p87"/>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p8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7.png"/><Relationship Id="rId4" Type="http://schemas.openxmlformats.org/officeDocument/2006/relationships/image" Target="../media/image46.png"/><Relationship Id="rId5"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7.png"/><Relationship Id="rId4" Type="http://schemas.openxmlformats.org/officeDocument/2006/relationships/image" Target="../media/image46.png"/><Relationship Id="rId5"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1.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2.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pl"/>
              <a:t>Introduction to Big Data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1"/>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914400" rtl="0" algn="l">
              <a:lnSpc>
                <a:spcPct val="100000"/>
              </a:lnSpc>
              <a:spcBef>
                <a:spcPts val="0"/>
              </a:spcBef>
              <a:spcAft>
                <a:spcPts val="0"/>
              </a:spcAft>
              <a:buSzPts val="4800"/>
              <a:buNone/>
            </a:pPr>
            <a:r>
              <a:rPr lang="pl"/>
              <a:t> Map-Reduce</a:t>
            </a:r>
            <a:endParaRPr/>
          </a:p>
        </p:txBody>
      </p:sp>
      <p:grpSp>
        <p:nvGrpSpPr>
          <p:cNvPr id="207" name="Google Shape;207;p21"/>
          <p:cNvGrpSpPr/>
          <p:nvPr/>
        </p:nvGrpSpPr>
        <p:grpSpPr>
          <a:xfrm>
            <a:off x="3751151" y="1625675"/>
            <a:ext cx="3808913" cy="3135301"/>
            <a:chOff x="4986826" y="1413825"/>
            <a:chExt cx="3808913" cy="3135301"/>
          </a:xfrm>
        </p:grpSpPr>
        <p:sp>
          <p:nvSpPr>
            <p:cNvPr id="208" name="Google Shape;208;p21"/>
            <p:cNvSpPr txBox="1"/>
            <p:nvPr/>
          </p:nvSpPr>
          <p:spPr>
            <a:xfrm>
              <a:off x="4986826"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5</a:t>
              </a:r>
              <a:endParaRPr b="0" i="0" sz="1400" u="none" cap="none" strike="noStrike">
                <a:solidFill>
                  <a:srgbClr val="FFFFFF"/>
                </a:solidFill>
                <a:latin typeface="Arial"/>
                <a:ea typeface="Arial"/>
                <a:cs typeface="Arial"/>
                <a:sym typeface="Arial"/>
              </a:endParaRPr>
            </a:p>
          </p:txBody>
        </p:sp>
        <p:sp>
          <p:nvSpPr>
            <p:cNvPr id="209" name="Google Shape;209;p21"/>
            <p:cNvSpPr txBox="1"/>
            <p:nvPr/>
          </p:nvSpPr>
          <p:spPr>
            <a:xfrm>
              <a:off x="5837070"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7</a:t>
              </a:r>
              <a:endParaRPr b="0" i="0" sz="1400" u="none" cap="none" strike="noStrike">
                <a:solidFill>
                  <a:srgbClr val="FFFFFF"/>
                </a:solidFill>
                <a:latin typeface="Arial"/>
                <a:ea typeface="Arial"/>
                <a:cs typeface="Arial"/>
                <a:sym typeface="Arial"/>
              </a:endParaRPr>
            </a:p>
          </p:txBody>
        </p:sp>
        <p:sp>
          <p:nvSpPr>
            <p:cNvPr id="210" name="Google Shape;210;p21"/>
            <p:cNvSpPr txBox="1"/>
            <p:nvPr/>
          </p:nvSpPr>
          <p:spPr>
            <a:xfrm>
              <a:off x="6687301"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211" name="Google Shape;211;p21"/>
            <p:cNvSpPr txBox="1"/>
            <p:nvPr/>
          </p:nvSpPr>
          <p:spPr>
            <a:xfrm>
              <a:off x="7660390"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212" name="Google Shape;212;p21"/>
            <p:cNvSpPr txBox="1"/>
            <p:nvPr/>
          </p:nvSpPr>
          <p:spPr>
            <a:xfrm>
              <a:off x="8508339"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213" name="Google Shape;213;p21"/>
            <p:cNvSpPr txBox="1"/>
            <p:nvPr/>
          </p:nvSpPr>
          <p:spPr>
            <a:xfrm>
              <a:off x="6178731" y="2257365"/>
              <a:ext cx="4476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10</a:t>
              </a:r>
              <a:endParaRPr b="0" i="0" sz="1400" u="none" cap="none" strike="noStrike">
                <a:solidFill>
                  <a:srgbClr val="FFFFFF"/>
                </a:solidFill>
                <a:latin typeface="Arial"/>
                <a:ea typeface="Arial"/>
                <a:cs typeface="Arial"/>
                <a:sym typeface="Arial"/>
              </a:endParaRPr>
            </a:p>
          </p:txBody>
        </p:sp>
        <p:sp>
          <p:nvSpPr>
            <p:cNvPr id="214" name="Google Shape;214;p21"/>
            <p:cNvSpPr txBox="1"/>
            <p:nvPr/>
          </p:nvSpPr>
          <p:spPr>
            <a:xfrm>
              <a:off x="8060807" y="2230238"/>
              <a:ext cx="447600" cy="47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4</a:t>
              </a:r>
              <a:endParaRPr b="0" i="0" sz="1400" u="none" cap="none" strike="noStrike">
                <a:solidFill>
                  <a:srgbClr val="FFFFFF"/>
                </a:solidFill>
                <a:latin typeface="Arial"/>
                <a:ea typeface="Arial"/>
                <a:cs typeface="Arial"/>
                <a:sym typeface="Arial"/>
              </a:endParaRPr>
            </a:p>
          </p:txBody>
        </p:sp>
        <p:sp>
          <p:nvSpPr>
            <p:cNvPr id="215" name="Google Shape;215;p21"/>
            <p:cNvSpPr txBox="1"/>
            <p:nvPr/>
          </p:nvSpPr>
          <p:spPr>
            <a:xfrm>
              <a:off x="7212859" y="3217992"/>
              <a:ext cx="4476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14</a:t>
              </a:r>
              <a:endParaRPr b="0" i="0" sz="1400" u="none" cap="none" strike="noStrike">
                <a:solidFill>
                  <a:srgbClr val="FFFFFF"/>
                </a:solidFill>
                <a:latin typeface="Arial"/>
                <a:ea typeface="Arial"/>
                <a:cs typeface="Arial"/>
                <a:sym typeface="Arial"/>
              </a:endParaRPr>
            </a:p>
          </p:txBody>
        </p:sp>
        <p:sp>
          <p:nvSpPr>
            <p:cNvPr id="216" name="Google Shape;216;p21"/>
            <p:cNvSpPr txBox="1"/>
            <p:nvPr/>
          </p:nvSpPr>
          <p:spPr>
            <a:xfrm>
              <a:off x="7171759" y="4073026"/>
              <a:ext cx="4476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19</a:t>
              </a:r>
              <a:endParaRPr b="0" i="0" sz="1400" u="none" cap="none" strike="noStrike">
                <a:solidFill>
                  <a:srgbClr val="FFFFFF"/>
                </a:solidFill>
                <a:latin typeface="Arial"/>
                <a:ea typeface="Arial"/>
                <a:cs typeface="Arial"/>
                <a:sym typeface="Arial"/>
              </a:endParaRPr>
            </a:p>
          </p:txBody>
        </p:sp>
        <p:cxnSp>
          <p:nvCxnSpPr>
            <p:cNvPr id="217" name="Google Shape;217;p21"/>
            <p:cNvCxnSpPr/>
            <p:nvPr/>
          </p:nvCxnSpPr>
          <p:spPr>
            <a:xfrm>
              <a:off x="7872265" y="1816334"/>
              <a:ext cx="336900" cy="578700"/>
            </a:xfrm>
            <a:prstGeom prst="straightConnector1">
              <a:avLst/>
            </a:prstGeom>
            <a:noFill/>
            <a:ln cap="flat" cmpd="sng" w="9525">
              <a:solidFill>
                <a:srgbClr val="FFFFFF"/>
              </a:solidFill>
              <a:prstDash val="solid"/>
              <a:round/>
              <a:headEnd len="sm" w="sm" type="none"/>
              <a:tailEnd len="med" w="med" type="triangle"/>
            </a:ln>
          </p:spPr>
        </p:cxnSp>
        <p:cxnSp>
          <p:nvCxnSpPr>
            <p:cNvPr id="218" name="Google Shape;218;p21"/>
            <p:cNvCxnSpPr/>
            <p:nvPr/>
          </p:nvCxnSpPr>
          <p:spPr>
            <a:xfrm flipH="1">
              <a:off x="8387874" y="1816334"/>
              <a:ext cx="223800" cy="578700"/>
            </a:xfrm>
            <a:prstGeom prst="straightConnector1">
              <a:avLst/>
            </a:prstGeom>
            <a:noFill/>
            <a:ln cap="flat" cmpd="sng" w="9525">
              <a:solidFill>
                <a:srgbClr val="FFFFFF"/>
              </a:solidFill>
              <a:prstDash val="solid"/>
              <a:round/>
              <a:headEnd len="sm" w="sm" type="none"/>
              <a:tailEnd len="med" w="med" type="triangle"/>
            </a:ln>
          </p:spPr>
        </p:cxnSp>
        <p:cxnSp>
          <p:nvCxnSpPr>
            <p:cNvPr id="219" name="Google Shape;219;p21"/>
            <p:cNvCxnSpPr/>
            <p:nvPr/>
          </p:nvCxnSpPr>
          <p:spPr>
            <a:xfrm>
              <a:off x="6042202" y="1732413"/>
              <a:ext cx="278100" cy="605700"/>
            </a:xfrm>
            <a:prstGeom prst="straightConnector1">
              <a:avLst/>
            </a:prstGeom>
            <a:noFill/>
            <a:ln cap="flat" cmpd="sng" w="9525">
              <a:solidFill>
                <a:srgbClr val="FFFFFF"/>
              </a:solidFill>
              <a:prstDash val="solid"/>
              <a:round/>
              <a:headEnd len="sm" w="sm" type="none"/>
              <a:tailEnd len="med" w="med" type="triangle"/>
            </a:ln>
          </p:spPr>
        </p:cxnSp>
        <p:cxnSp>
          <p:nvCxnSpPr>
            <p:cNvPr id="220" name="Google Shape;220;p21"/>
            <p:cNvCxnSpPr/>
            <p:nvPr/>
          </p:nvCxnSpPr>
          <p:spPr>
            <a:xfrm flipH="1">
              <a:off x="6474508" y="1732413"/>
              <a:ext cx="284700" cy="605700"/>
            </a:xfrm>
            <a:prstGeom prst="straightConnector1">
              <a:avLst/>
            </a:prstGeom>
            <a:noFill/>
            <a:ln cap="flat" cmpd="sng" w="9525">
              <a:solidFill>
                <a:srgbClr val="FFFFFF"/>
              </a:solidFill>
              <a:prstDash val="solid"/>
              <a:round/>
              <a:headEnd len="sm" w="sm" type="none"/>
              <a:tailEnd len="med" w="med" type="triangle"/>
            </a:ln>
          </p:spPr>
        </p:cxnSp>
        <p:cxnSp>
          <p:nvCxnSpPr>
            <p:cNvPr id="221" name="Google Shape;221;p21"/>
            <p:cNvCxnSpPr/>
            <p:nvPr/>
          </p:nvCxnSpPr>
          <p:spPr>
            <a:xfrm>
              <a:off x="6486057" y="2624076"/>
              <a:ext cx="810300" cy="750000"/>
            </a:xfrm>
            <a:prstGeom prst="straightConnector1">
              <a:avLst/>
            </a:prstGeom>
            <a:noFill/>
            <a:ln cap="flat" cmpd="sng" w="9525">
              <a:solidFill>
                <a:srgbClr val="FFFFFF"/>
              </a:solidFill>
              <a:prstDash val="solid"/>
              <a:round/>
              <a:headEnd len="sm" w="sm" type="none"/>
              <a:tailEnd len="med" w="med" type="triangle"/>
            </a:ln>
          </p:spPr>
        </p:cxnSp>
        <p:cxnSp>
          <p:nvCxnSpPr>
            <p:cNvPr id="222" name="Google Shape;222;p21"/>
            <p:cNvCxnSpPr/>
            <p:nvPr/>
          </p:nvCxnSpPr>
          <p:spPr>
            <a:xfrm flipH="1">
              <a:off x="7539259" y="2624076"/>
              <a:ext cx="624300" cy="750000"/>
            </a:xfrm>
            <a:prstGeom prst="straightConnector1">
              <a:avLst/>
            </a:prstGeom>
            <a:noFill/>
            <a:ln cap="flat" cmpd="sng" w="9525">
              <a:solidFill>
                <a:srgbClr val="FFFFFF"/>
              </a:solidFill>
              <a:prstDash val="solid"/>
              <a:round/>
              <a:headEnd len="sm" w="sm" type="none"/>
              <a:tailEnd len="med" w="med" type="triangle"/>
            </a:ln>
          </p:spPr>
        </p:cxnSp>
        <p:cxnSp>
          <p:nvCxnSpPr>
            <p:cNvPr id="223" name="Google Shape;223;p21"/>
            <p:cNvCxnSpPr/>
            <p:nvPr/>
          </p:nvCxnSpPr>
          <p:spPr>
            <a:xfrm>
              <a:off x="5157259" y="1732426"/>
              <a:ext cx="2024400" cy="2337300"/>
            </a:xfrm>
            <a:prstGeom prst="straightConnector1">
              <a:avLst/>
            </a:prstGeom>
            <a:noFill/>
            <a:ln cap="flat" cmpd="sng" w="9525">
              <a:solidFill>
                <a:srgbClr val="FFFFFF"/>
              </a:solidFill>
              <a:prstDash val="solid"/>
              <a:round/>
              <a:headEnd len="sm" w="sm" type="none"/>
              <a:tailEnd len="med" w="med" type="triangle"/>
            </a:ln>
          </p:spPr>
        </p:cxnSp>
        <p:cxnSp>
          <p:nvCxnSpPr>
            <p:cNvPr id="224" name="Google Shape;224;p21"/>
            <p:cNvCxnSpPr>
              <a:stCxn id="215" idx="2"/>
              <a:endCxn id="216" idx="0"/>
            </p:cNvCxnSpPr>
            <p:nvPr/>
          </p:nvCxnSpPr>
          <p:spPr>
            <a:xfrm flipH="1">
              <a:off x="7395559" y="3694092"/>
              <a:ext cx="41100" cy="378900"/>
            </a:xfrm>
            <a:prstGeom prst="straightConnector1">
              <a:avLst/>
            </a:prstGeom>
            <a:noFill/>
            <a:ln cap="flat" cmpd="sng" w="9525">
              <a:solidFill>
                <a:srgbClr val="FFFFFF"/>
              </a:solidFill>
              <a:prstDash val="solid"/>
              <a:round/>
              <a:headEnd len="sm" w="sm" type="none"/>
              <a:tailEnd len="med" w="med" type="triangl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9"/>
          <p:cNvSpPr txBox="1"/>
          <p:nvPr>
            <p:ph idx="4294967295" type="title"/>
          </p:nvPr>
        </p:nvSpPr>
        <p:spPr>
          <a:xfrm>
            <a:off x="652925" y="499400"/>
            <a:ext cx="5050200" cy="6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l">
                <a:solidFill>
                  <a:srgbClr val="FF0000"/>
                </a:solidFill>
              </a:rPr>
              <a:t>Map-Reduce</a:t>
            </a:r>
            <a:endParaRPr sz="3000">
              <a:solidFill>
                <a:srgbClr val="FF0000"/>
              </a:solidFill>
            </a:endParaRPr>
          </a:p>
        </p:txBody>
      </p:sp>
      <p:sp>
        <p:nvSpPr>
          <p:cNvPr id="230" name="Google Shape;230;p19"/>
          <p:cNvSpPr txBox="1"/>
          <p:nvPr>
            <p:ph idx="4294967295" type="title"/>
          </p:nvPr>
        </p:nvSpPr>
        <p:spPr>
          <a:xfrm>
            <a:off x="439725" y="1492475"/>
            <a:ext cx="8408100" cy="573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b="0" lang="pl" sz="2400">
                <a:solidFill>
                  <a:srgbClr val="000000"/>
                </a:solidFill>
              </a:rPr>
              <a:t>HDFS is a </a:t>
            </a:r>
            <a:r>
              <a:rPr lang="pl" sz="2400">
                <a:solidFill>
                  <a:srgbClr val="FF0000"/>
                </a:solidFill>
              </a:rPr>
              <a:t>storage</a:t>
            </a:r>
            <a:r>
              <a:rPr b="0" lang="pl" sz="2400">
                <a:solidFill>
                  <a:srgbClr val="000000"/>
                </a:solidFill>
              </a:rPr>
              <a:t> </a:t>
            </a:r>
            <a:r>
              <a:rPr lang="pl" sz="2400">
                <a:solidFill>
                  <a:srgbClr val="000000"/>
                </a:solidFill>
              </a:rPr>
              <a:t>abstraction</a:t>
            </a:r>
            <a:endParaRPr sz="2400">
              <a:solidFill>
                <a:srgbClr val="000000"/>
              </a:solidFill>
            </a:endParaRPr>
          </a:p>
        </p:txBody>
      </p:sp>
      <p:sp>
        <p:nvSpPr>
          <p:cNvPr id="231" name="Google Shape;231;p19"/>
          <p:cNvSpPr txBox="1"/>
          <p:nvPr>
            <p:ph idx="4294967295" type="title"/>
          </p:nvPr>
        </p:nvSpPr>
        <p:spPr>
          <a:xfrm>
            <a:off x="439725" y="2425250"/>
            <a:ext cx="8408100" cy="573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b="0" lang="pl" sz="2400">
                <a:solidFill>
                  <a:srgbClr val="000000"/>
                </a:solidFill>
              </a:rPr>
              <a:t>Map-Reduce is a </a:t>
            </a:r>
            <a:r>
              <a:rPr lang="pl" sz="2400">
                <a:solidFill>
                  <a:srgbClr val="FF0000"/>
                </a:solidFill>
              </a:rPr>
              <a:t>computation</a:t>
            </a:r>
            <a:r>
              <a:rPr lang="pl" sz="2400">
                <a:solidFill>
                  <a:srgbClr val="000000"/>
                </a:solidFill>
              </a:rPr>
              <a:t> abstraction</a:t>
            </a:r>
            <a:r>
              <a:rPr b="0" lang="pl" sz="2400">
                <a:solidFill>
                  <a:srgbClr val="000000"/>
                </a:solidFill>
              </a:rPr>
              <a:t> that works well with HDFS</a:t>
            </a:r>
            <a:endParaRPr b="0" sz="2400">
              <a:solidFill>
                <a:srgbClr val="000000"/>
              </a:solidFill>
            </a:endParaRPr>
          </a:p>
        </p:txBody>
      </p:sp>
      <p:sp>
        <p:nvSpPr>
          <p:cNvPr id="232" name="Google Shape;232;p19"/>
          <p:cNvSpPr txBox="1"/>
          <p:nvPr>
            <p:ph idx="4294967295" type="title"/>
          </p:nvPr>
        </p:nvSpPr>
        <p:spPr>
          <a:xfrm>
            <a:off x="439725" y="3491263"/>
            <a:ext cx="8408100" cy="5730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b="0" lang="pl" sz="2400">
                <a:solidFill>
                  <a:srgbClr val="000000"/>
                </a:solidFill>
              </a:rPr>
              <a:t>Allows programmer to specify parallel computation without knowing how hardware is organized</a:t>
            </a:r>
            <a:endParaRPr b="0" sz="2400">
              <a:solidFill>
                <a:srgbClr val="000000"/>
              </a:solidFill>
            </a:endParaRPr>
          </a:p>
          <a:p>
            <a:pPr indent="0" lvl="0" marL="457200" rtl="0" algn="l">
              <a:lnSpc>
                <a:spcPct val="100000"/>
              </a:lnSpc>
              <a:spcBef>
                <a:spcPts val="0"/>
              </a:spcBef>
              <a:spcAft>
                <a:spcPts val="0"/>
              </a:spcAft>
              <a:buSzPts val="3000"/>
              <a:buNone/>
            </a:pPr>
            <a:r>
              <a:t/>
            </a:r>
            <a:endParaRPr sz="2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cxnSp>
        <p:nvCxnSpPr>
          <p:cNvPr id="237" name="Google Shape;237;g71fdc0b2f1_0_195"/>
          <p:cNvCxnSpPr/>
          <p:nvPr/>
        </p:nvCxnSpPr>
        <p:spPr>
          <a:xfrm flipH="1" rot="10800000">
            <a:off x="6545250" y="2746900"/>
            <a:ext cx="1051200" cy="11310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g71fdc0b2f1_0_195"/>
          <p:cNvCxnSpPr/>
          <p:nvPr/>
        </p:nvCxnSpPr>
        <p:spPr>
          <a:xfrm flipH="1" rot="10800000">
            <a:off x="4114800" y="2848750"/>
            <a:ext cx="1153200" cy="1017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g71fdc0b2f1_0_195"/>
          <p:cNvCxnSpPr/>
          <p:nvPr/>
        </p:nvCxnSpPr>
        <p:spPr>
          <a:xfrm>
            <a:off x="1820000" y="1639125"/>
            <a:ext cx="1379100" cy="245310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g71fdc0b2f1_0_195"/>
          <p:cNvSpPr txBox="1"/>
          <p:nvPr>
            <p:ph idx="4294967295" type="title"/>
          </p:nvPr>
        </p:nvSpPr>
        <p:spPr>
          <a:xfrm>
            <a:off x="392325" y="113050"/>
            <a:ext cx="7385100" cy="50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l">
                <a:solidFill>
                  <a:schemeClr val="dk1"/>
                </a:solidFill>
              </a:rPr>
              <a:t>Map reduce example &lt;tu poprawnic&gt; </a:t>
            </a:r>
            <a:endParaRPr sz="3000">
              <a:solidFill>
                <a:schemeClr val="dk1"/>
              </a:solidFill>
            </a:endParaRPr>
          </a:p>
        </p:txBody>
      </p:sp>
      <p:sp>
        <p:nvSpPr>
          <p:cNvPr id="241" name="Google Shape;241;g71fdc0b2f1_0_195"/>
          <p:cNvSpPr txBox="1"/>
          <p:nvPr/>
        </p:nvSpPr>
        <p:spPr>
          <a:xfrm>
            <a:off x="392325" y="1011725"/>
            <a:ext cx="1454700" cy="3828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DBase</a:t>
            </a:r>
            <a:endParaRPr>
              <a:latin typeface="Lato"/>
              <a:ea typeface="Lato"/>
              <a:cs typeface="Lato"/>
              <a:sym typeface="Lato"/>
            </a:endParaRPr>
          </a:p>
        </p:txBody>
      </p:sp>
      <p:graphicFrame>
        <p:nvGraphicFramePr>
          <p:cNvPr id="242" name="Google Shape;242;g71fdc0b2f1_0_195"/>
          <p:cNvGraphicFramePr/>
          <p:nvPr/>
        </p:nvGraphicFramePr>
        <p:xfrm>
          <a:off x="392313" y="1395463"/>
          <a:ext cx="3000000" cy="3000000"/>
        </p:xfrm>
        <a:graphic>
          <a:graphicData uri="http://schemas.openxmlformats.org/drawingml/2006/table">
            <a:tbl>
              <a:tblPr>
                <a:noFill/>
                <a:tableStyleId>{8A5B1DD6-D9B1-4F06-9B4D-70FEA5DE214A}</a:tableStyleId>
              </a:tblPr>
              <a:tblGrid>
                <a:gridCol w="1454700"/>
              </a:tblGrid>
              <a:tr h="338825">
                <a:tc>
                  <a:txBody>
                    <a:bodyPr/>
                    <a:lstStyle/>
                    <a:p>
                      <a:pPr indent="0" lvl="0" marL="0" rtl="0" algn="ctr">
                        <a:spcBef>
                          <a:spcPts val="0"/>
                        </a:spcBef>
                        <a:spcAft>
                          <a:spcPts val="0"/>
                        </a:spcAft>
                        <a:buNone/>
                      </a:pPr>
                      <a:r>
                        <a:rPr lang="pl"/>
                        <a:t>Emma </a:t>
                      </a:r>
                      <a:endParaRPr/>
                    </a:p>
                  </a:txBody>
                  <a:tcPr marT="91425" marB="91425" marR="91425" marL="91425"/>
                </a:tc>
              </a:tr>
              <a:tr h="338825">
                <a:tc>
                  <a:txBody>
                    <a:bodyPr/>
                    <a:lstStyle/>
                    <a:p>
                      <a:pPr indent="0" lvl="0" marL="0" rtl="0" algn="ctr">
                        <a:spcBef>
                          <a:spcPts val="0"/>
                        </a:spcBef>
                        <a:spcAft>
                          <a:spcPts val="0"/>
                        </a:spcAft>
                        <a:buNone/>
                      </a:pPr>
                      <a:r>
                        <a:rPr lang="pl"/>
                        <a:t>Scott</a:t>
                      </a:r>
                      <a:endParaRPr/>
                    </a:p>
                  </a:txBody>
                  <a:tcPr marT="91425" marB="91425" marR="91425" marL="91425"/>
                </a:tc>
              </a:tr>
              <a:tr h="338825">
                <a:tc>
                  <a:txBody>
                    <a:bodyPr/>
                    <a:lstStyle/>
                    <a:p>
                      <a:pPr indent="0" lvl="0" marL="0" rtl="0" algn="ctr">
                        <a:spcBef>
                          <a:spcPts val="0"/>
                        </a:spcBef>
                        <a:spcAft>
                          <a:spcPts val="0"/>
                        </a:spcAft>
                        <a:buNone/>
                      </a:pPr>
                      <a:r>
                        <a:rPr lang="pl"/>
                        <a:t>Scott</a:t>
                      </a:r>
                      <a:endParaRPr/>
                    </a:p>
                  </a:txBody>
                  <a:tcPr marT="91425" marB="91425" marR="91425" marL="91425"/>
                </a:tc>
              </a:tr>
              <a:tr h="338825">
                <a:tc>
                  <a:txBody>
                    <a:bodyPr/>
                    <a:lstStyle/>
                    <a:p>
                      <a:pPr indent="0" lvl="0" marL="0" rtl="0" algn="ctr">
                        <a:spcBef>
                          <a:spcPts val="0"/>
                        </a:spcBef>
                        <a:spcAft>
                          <a:spcPts val="0"/>
                        </a:spcAft>
                        <a:buNone/>
                      </a:pPr>
                      <a:r>
                        <a:rPr lang="pl"/>
                        <a:t>Emma </a:t>
                      </a:r>
                      <a:endParaRPr/>
                    </a:p>
                  </a:txBody>
                  <a:tcPr marT="91425" marB="91425" marR="91425" marL="91425"/>
                </a:tc>
              </a:tr>
              <a:tr h="338825">
                <a:tc>
                  <a:txBody>
                    <a:bodyPr/>
                    <a:lstStyle/>
                    <a:p>
                      <a:pPr indent="0" lvl="0" marL="0" rtl="0" algn="ctr">
                        <a:spcBef>
                          <a:spcPts val="0"/>
                        </a:spcBef>
                        <a:spcAft>
                          <a:spcPts val="0"/>
                        </a:spcAft>
                        <a:buNone/>
                      </a:pPr>
                      <a:r>
                        <a:rPr b="1" lang="pl"/>
                        <a:t>Sheldon</a:t>
                      </a:r>
                      <a:endParaRPr b="1"/>
                    </a:p>
                  </a:txBody>
                  <a:tcPr marT="91425" marB="91425" marR="91425" marL="91425"/>
                </a:tc>
              </a:tr>
              <a:tr h="338825">
                <a:tc>
                  <a:txBody>
                    <a:bodyPr/>
                    <a:lstStyle/>
                    <a:p>
                      <a:pPr indent="0" lvl="0" marL="0" rtl="0" algn="ctr">
                        <a:spcBef>
                          <a:spcPts val="0"/>
                        </a:spcBef>
                        <a:spcAft>
                          <a:spcPts val="0"/>
                        </a:spcAft>
                        <a:buNone/>
                      </a:pPr>
                      <a:r>
                        <a:rPr lang="pl"/>
                        <a:t>Emma</a:t>
                      </a:r>
                      <a:endParaRPr/>
                    </a:p>
                  </a:txBody>
                  <a:tcPr marT="91425" marB="91425" marR="91425" marL="91425"/>
                </a:tc>
              </a:tr>
              <a:tr h="396200">
                <a:tc>
                  <a:txBody>
                    <a:bodyPr/>
                    <a:lstStyle/>
                    <a:p>
                      <a:pPr indent="0" lvl="0" marL="0" rtl="0" algn="ctr">
                        <a:spcBef>
                          <a:spcPts val="0"/>
                        </a:spcBef>
                        <a:spcAft>
                          <a:spcPts val="0"/>
                        </a:spcAft>
                        <a:buClr>
                          <a:schemeClr val="dk2"/>
                        </a:buClr>
                        <a:buSzPts val="1100"/>
                        <a:buFont typeface="Arial"/>
                        <a:buNone/>
                      </a:pPr>
                      <a:r>
                        <a:rPr lang="pl">
                          <a:solidFill>
                            <a:schemeClr val="dk2"/>
                          </a:solidFill>
                        </a:rPr>
                        <a:t>Howard</a:t>
                      </a:r>
                      <a:endParaRPr/>
                    </a:p>
                  </a:txBody>
                  <a:tcPr marT="91425" marB="91425" marR="91425" marL="91425"/>
                </a:tc>
              </a:tr>
              <a:tr h="311400">
                <a:tc>
                  <a:txBody>
                    <a:bodyPr/>
                    <a:lstStyle/>
                    <a:p>
                      <a:pPr indent="0" lvl="0" marL="0" rtl="0" algn="ctr">
                        <a:spcBef>
                          <a:spcPts val="0"/>
                        </a:spcBef>
                        <a:spcAft>
                          <a:spcPts val="0"/>
                        </a:spcAft>
                        <a:buNone/>
                      </a:pPr>
                      <a:r>
                        <a:rPr lang="pl"/>
                        <a:t>Howard</a:t>
                      </a:r>
                      <a:endParaRPr/>
                    </a:p>
                  </a:txBody>
                  <a:tcPr marT="91425" marB="91425" marR="91425" marL="91425"/>
                </a:tc>
              </a:tr>
            </a:tbl>
          </a:graphicData>
        </a:graphic>
      </p:graphicFrame>
      <p:sp>
        <p:nvSpPr>
          <p:cNvPr id="243" name="Google Shape;243;g71fdc0b2f1_0_195"/>
          <p:cNvSpPr txBox="1"/>
          <p:nvPr/>
        </p:nvSpPr>
        <p:spPr>
          <a:xfrm>
            <a:off x="2968563" y="767213"/>
            <a:ext cx="1240500" cy="38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l">
                <a:solidFill>
                  <a:schemeClr val="dk1"/>
                </a:solidFill>
                <a:latin typeface="Lato"/>
                <a:ea typeface="Lato"/>
                <a:cs typeface="Lato"/>
                <a:sym typeface="Lato"/>
              </a:rPr>
              <a:t>Map</a:t>
            </a:r>
            <a:r>
              <a:rPr b="1" lang="pl">
                <a:solidFill>
                  <a:schemeClr val="dk1"/>
                </a:solidFill>
                <a:latin typeface="Lato"/>
                <a:ea typeface="Lato"/>
                <a:cs typeface="Lato"/>
                <a:sym typeface="Lato"/>
              </a:rPr>
              <a:t> </a:t>
            </a:r>
            <a:endParaRPr b="1">
              <a:solidFill>
                <a:schemeClr val="dk1"/>
              </a:solidFill>
              <a:latin typeface="Lato"/>
              <a:ea typeface="Lato"/>
              <a:cs typeface="Lato"/>
              <a:sym typeface="Lato"/>
            </a:endParaRPr>
          </a:p>
        </p:txBody>
      </p:sp>
      <p:sp>
        <p:nvSpPr>
          <p:cNvPr id="244" name="Google Shape;244;g71fdc0b2f1_0_195"/>
          <p:cNvSpPr txBox="1"/>
          <p:nvPr/>
        </p:nvSpPr>
        <p:spPr>
          <a:xfrm>
            <a:off x="5330625" y="801375"/>
            <a:ext cx="12342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l">
                <a:solidFill>
                  <a:schemeClr val="dk1"/>
                </a:solidFill>
              </a:rPr>
              <a:t>Reduce</a:t>
            </a:r>
            <a:r>
              <a:rPr b="1" lang="pl">
                <a:solidFill>
                  <a:schemeClr val="dk1"/>
                </a:solidFill>
              </a:rPr>
              <a:t> </a:t>
            </a:r>
            <a:endParaRPr b="1">
              <a:solidFill>
                <a:schemeClr val="dk1"/>
              </a:solidFill>
            </a:endParaRPr>
          </a:p>
        </p:txBody>
      </p:sp>
      <p:graphicFrame>
        <p:nvGraphicFramePr>
          <p:cNvPr id="245" name="Google Shape;245;g71fdc0b2f1_0_195"/>
          <p:cNvGraphicFramePr/>
          <p:nvPr/>
        </p:nvGraphicFramePr>
        <p:xfrm>
          <a:off x="7593825" y="1947950"/>
          <a:ext cx="3000000" cy="3000000"/>
        </p:xfrm>
        <a:graphic>
          <a:graphicData uri="http://schemas.openxmlformats.org/drawingml/2006/table">
            <a:tbl>
              <a:tblPr>
                <a:noFill/>
                <a:tableStyleId>{8A5B1DD6-D9B1-4F06-9B4D-70FEA5DE214A}</a:tableStyleId>
              </a:tblPr>
              <a:tblGrid>
                <a:gridCol w="851350"/>
                <a:gridCol w="382850"/>
              </a:tblGrid>
              <a:tr h="381000">
                <a:tc>
                  <a:txBody>
                    <a:bodyPr/>
                    <a:lstStyle/>
                    <a:p>
                      <a:pPr indent="0" lvl="0" marL="0" rtl="0" algn="l">
                        <a:spcBef>
                          <a:spcPts val="0"/>
                        </a:spcBef>
                        <a:spcAft>
                          <a:spcPts val="0"/>
                        </a:spcAft>
                        <a:buNone/>
                      </a:pPr>
                      <a:r>
                        <a:rPr lang="pl"/>
                        <a:t>Emma</a:t>
                      </a:r>
                      <a:endParaRPr/>
                    </a:p>
                  </a:txBody>
                  <a:tcPr marT="91425" marB="91425" marR="91425" marL="91425"/>
                </a:tc>
                <a:tc>
                  <a:txBody>
                    <a:bodyPr/>
                    <a:lstStyle/>
                    <a:p>
                      <a:pPr indent="0" lvl="0" marL="0" rtl="0" algn="l">
                        <a:spcBef>
                          <a:spcPts val="0"/>
                        </a:spcBef>
                        <a:spcAft>
                          <a:spcPts val="0"/>
                        </a:spcAft>
                        <a:buNone/>
                      </a:pPr>
                      <a:r>
                        <a:rPr lang="pl"/>
                        <a:t>3</a:t>
                      </a:r>
                      <a:endParaRPr/>
                    </a:p>
                  </a:txBody>
                  <a:tcPr marT="91425" marB="91425" marR="91425" marL="91425"/>
                </a:tc>
              </a:tr>
              <a:tr h="381000">
                <a:tc>
                  <a:txBody>
                    <a:bodyPr/>
                    <a:lstStyle/>
                    <a:p>
                      <a:pPr indent="0" lvl="0" marL="0" rtl="0" algn="l">
                        <a:spcBef>
                          <a:spcPts val="0"/>
                        </a:spcBef>
                        <a:spcAft>
                          <a:spcPts val="0"/>
                        </a:spcAft>
                        <a:buNone/>
                      </a:pPr>
                      <a:r>
                        <a:rPr lang="pl"/>
                        <a:t>Scott</a:t>
                      </a:r>
                      <a:endParaRPr/>
                    </a:p>
                  </a:txBody>
                  <a:tcPr marT="91425" marB="91425" marR="91425" marL="91425"/>
                </a:tc>
                <a:tc>
                  <a:txBody>
                    <a:bodyPr/>
                    <a:lstStyle/>
                    <a:p>
                      <a:pPr indent="0" lvl="0" marL="0" rtl="0" algn="l">
                        <a:spcBef>
                          <a:spcPts val="0"/>
                        </a:spcBef>
                        <a:spcAft>
                          <a:spcPts val="0"/>
                        </a:spcAft>
                        <a:buNone/>
                      </a:pPr>
                      <a:r>
                        <a:rPr lang="pl"/>
                        <a:t>2</a:t>
                      </a:r>
                      <a:endParaRPr/>
                    </a:p>
                  </a:txBody>
                  <a:tcPr marT="91425" marB="91425" marR="91425" marL="91425"/>
                </a:tc>
              </a:tr>
              <a:tr h="381000">
                <a:tc>
                  <a:txBody>
                    <a:bodyPr/>
                    <a:lstStyle/>
                    <a:p>
                      <a:pPr indent="0" lvl="0" marL="0" rtl="0" algn="l">
                        <a:spcBef>
                          <a:spcPts val="0"/>
                        </a:spcBef>
                        <a:spcAft>
                          <a:spcPts val="0"/>
                        </a:spcAft>
                        <a:buNone/>
                      </a:pPr>
                      <a:r>
                        <a:rPr lang="pl"/>
                        <a:t>Howard</a:t>
                      </a:r>
                      <a:endParaRPr/>
                    </a:p>
                  </a:txBody>
                  <a:tcPr marT="91425" marB="91425" marR="91425" marL="91425"/>
                </a:tc>
                <a:tc>
                  <a:txBody>
                    <a:bodyPr/>
                    <a:lstStyle/>
                    <a:p>
                      <a:pPr indent="0" lvl="0" marL="0" rtl="0" algn="l">
                        <a:spcBef>
                          <a:spcPts val="0"/>
                        </a:spcBef>
                        <a:spcAft>
                          <a:spcPts val="0"/>
                        </a:spcAft>
                        <a:buNone/>
                      </a:pPr>
                      <a:r>
                        <a:rPr lang="pl"/>
                        <a:t>2</a:t>
                      </a:r>
                      <a:endParaRPr/>
                    </a:p>
                  </a:txBody>
                  <a:tcPr marT="91425" marB="91425" marR="91425" marL="91425"/>
                </a:tc>
              </a:tr>
              <a:tr h="381000">
                <a:tc>
                  <a:txBody>
                    <a:bodyPr/>
                    <a:lstStyle/>
                    <a:p>
                      <a:pPr indent="0" lvl="0" marL="0" rtl="0" algn="l">
                        <a:spcBef>
                          <a:spcPts val="0"/>
                        </a:spcBef>
                        <a:spcAft>
                          <a:spcPts val="0"/>
                        </a:spcAft>
                        <a:buNone/>
                      </a:pPr>
                      <a:r>
                        <a:rPr lang="pl"/>
                        <a:t>Sheldon</a:t>
                      </a:r>
                      <a:endParaRPr/>
                    </a:p>
                  </a:txBody>
                  <a:tcPr marT="91425" marB="91425" marR="91425" marL="91425"/>
                </a:tc>
                <a:tc>
                  <a:txBody>
                    <a:bodyPr/>
                    <a:lstStyle/>
                    <a:p>
                      <a:pPr indent="0" lvl="0" marL="0" rtl="0" algn="l">
                        <a:spcBef>
                          <a:spcPts val="0"/>
                        </a:spcBef>
                        <a:spcAft>
                          <a:spcPts val="0"/>
                        </a:spcAft>
                        <a:buNone/>
                      </a:pPr>
                      <a:r>
                        <a:rPr lang="pl"/>
                        <a:t>1</a:t>
                      </a:r>
                      <a:endParaRPr/>
                    </a:p>
                  </a:txBody>
                  <a:tcPr marT="91425" marB="91425" marR="91425" marL="91425"/>
                </a:tc>
              </a:tr>
            </a:tbl>
          </a:graphicData>
        </a:graphic>
      </p:graphicFrame>
      <p:graphicFrame>
        <p:nvGraphicFramePr>
          <p:cNvPr id="246" name="Google Shape;246;g71fdc0b2f1_0_195"/>
          <p:cNvGraphicFramePr/>
          <p:nvPr/>
        </p:nvGraphicFramePr>
        <p:xfrm>
          <a:off x="3208013" y="1215775"/>
          <a:ext cx="3000000" cy="3000000"/>
        </p:xfrm>
        <a:graphic>
          <a:graphicData uri="http://schemas.openxmlformats.org/drawingml/2006/table">
            <a:tbl>
              <a:tblPr>
                <a:noFill/>
                <a:tableStyleId>{8A5B1DD6-D9B1-4F06-9B4D-70FEA5DE214A}</a:tableStyleId>
              </a:tblPr>
              <a:tblGrid>
                <a:gridCol w="761575"/>
              </a:tblGrid>
              <a:tr h="170100">
                <a:tc>
                  <a:txBody>
                    <a:bodyPr/>
                    <a:lstStyle/>
                    <a:p>
                      <a:pPr indent="0" lvl="0" marL="0" rtl="0" algn="ctr">
                        <a:spcBef>
                          <a:spcPts val="0"/>
                        </a:spcBef>
                        <a:spcAft>
                          <a:spcPts val="0"/>
                        </a:spcAft>
                        <a:buNone/>
                      </a:pPr>
                      <a:r>
                        <a:rPr lang="pl"/>
                        <a:t>Emma</a:t>
                      </a:r>
                      <a:endParaRPr/>
                    </a:p>
                  </a:txBody>
                  <a:tcPr marT="91425" marB="91425" marR="91425" marL="91425"/>
                </a:tc>
              </a:tr>
              <a:tr h="377125">
                <a:tc>
                  <a:txBody>
                    <a:bodyPr/>
                    <a:lstStyle/>
                    <a:p>
                      <a:pPr indent="0" lvl="0" marL="0" rtl="0" algn="ctr">
                        <a:spcBef>
                          <a:spcPts val="0"/>
                        </a:spcBef>
                        <a:spcAft>
                          <a:spcPts val="0"/>
                        </a:spcAft>
                        <a:buNone/>
                      </a:pPr>
                      <a:r>
                        <a:rPr lang="pl"/>
                        <a:t>Scott</a:t>
                      </a:r>
                      <a:endParaRPr/>
                    </a:p>
                  </a:txBody>
                  <a:tcPr marT="91425" marB="91425" marR="91425" marL="91425"/>
                </a:tc>
              </a:tr>
              <a:tr h="377125">
                <a:tc>
                  <a:txBody>
                    <a:bodyPr/>
                    <a:lstStyle/>
                    <a:p>
                      <a:pPr indent="0" lvl="0" marL="0" rtl="0" algn="ctr">
                        <a:spcBef>
                          <a:spcPts val="0"/>
                        </a:spcBef>
                        <a:spcAft>
                          <a:spcPts val="0"/>
                        </a:spcAft>
                        <a:buNone/>
                      </a:pPr>
                      <a:r>
                        <a:rPr lang="pl"/>
                        <a:t>Scott</a:t>
                      </a:r>
                      <a:endParaRPr/>
                    </a:p>
                  </a:txBody>
                  <a:tcPr marT="91425" marB="91425" marR="91425" marL="91425"/>
                </a:tc>
              </a:tr>
            </a:tbl>
          </a:graphicData>
        </a:graphic>
      </p:graphicFrame>
      <p:graphicFrame>
        <p:nvGraphicFramePr>
          <p:cNvPr id="247" name="Google Shape;247;g71fdc0b2f1_0_195"/>
          <p:cNvGraphicFramePr/>
          <p:nvPr/>
        </p:nvGraphicFramePr>
        <p:xfrm>
          <a:off x="3192463" y="3913475"/>
          <a:ext cx="3000000" cy="3000000"/>
        </p:xfrm>
        <a:graphic>
          <a:graphicData uri="http://schemas.openxmlformats.org/drawingml/2006/table">
            <a:tbl>
              <a:tblPr>
                <a:noFill/>
                <a:tableStyleId>{8A5B1DD6-D9B1-4F06-9B4D-70FEA5DE214A}</a:tableStyleId>
              </a:tblPr>
              <a:tblGrid>
                <a:gridCol w="908550"/>
              </a:tblGrid>
              <a:tr h="100000">
                <a:tc>
                  <a:txBody>
                    <a:bodyPr/>
                    <a:lstStyle/>
                    <a:p>
                      <a:pPr indent="0" lvl="0" marL="0" rtl="0" algn="ctr">
                        <a:spcBef>
                          <a:spcPts val="0"/>
                        </a:spcBef>
                        <a:spcAft>
                          <a:spcPts val="0"/>
                        </a:spcAft>
                        <a:buNone/>
                      </a:pPr>
                      <a:r>
                        <a:rPr lang="pl"/>
                        <a:t>Emma</a:t>
                      </a:r>
                      <a:endParaRPr/>
                    </a:p>
                  </a:txBody>
                  <a:tcPr marT="91425" marB="91425" marR="91425" marL="91425"/>
                </a:tc>
              </a:tr>
              <a:tr h="381000">
                <a:tc>
                  <a:txBody>
                    <a:bodyPr/>
                    <a:lstStyle/>
                    <a:p>
                      <a:pPr indent="0" lvl="0" marL="0" rtl="0" algn="ctr">
                        <a:spcBef>
                          <a:spcPts val="0"/>
                        </a:spcBef>
                        <a:spcAft>
                          <a:spcPts val="0"/>
                        </a:spcAft>
                        <a:buNone/>
                      </a:pPr>
                      <a:r>
                        <a:rPr lang="pl"/>
                        <a:t>Sheldon</a:t>
                      </a:r>
                      <a:endParaRPr/>
                    </a:p>
                  </a:txBody>
                  <a:tcPr marT="91425" marB="91425" marR="91425" marL="91425"/>
                </a:tc>
              </a:tr>
            </a:tbl>
          </a:graphicData>
        </a:graphic>
      </p:graphicFrame>
      <p:graphicFrame>
        <p:nvGraphicFramePr>
          <p:cNvPr id="248" name="Google Shape;248;g71fdc0b2f1_0_195"/>
          <p:cNvGraphicFramePr/>
          <p:nvPr/>
        </p:nvGraphicFramePr>
        <p:xfrm>
          <a:off x="3208013" y="2564625"/>
          <a:ext cx="3000000" cy="3000000"/>
        </p:xfrm>
        <a:graphic>
          <a:graphicData uri="http://schemas.openxmlformats.org/drawingml/2006/table">
            <a:tbl>
              <a:tblPr>
                <a:noFill/>
                <a:tableStyleId>{8A5B1DD6-D9B1-4F06-9B4D-70FEA5DE214A}</a:tableStyleId>
              </a:tblPr>
              <a:tblGrid>
                <a:gridCol w="877450"/>
              </a:tblGrid>
              <a:tr h="170100">
                <a:tc>
                  <a:txBody>
                    <a:bodyPr/>
                    <a:lstStyle/>
                    <a:p>
                      <a:pPr indent="0" lvl="0" marL="0" rtl="0" algn="l">
                        <a:spcBef>
                          <a:spcPts val="0"/>
                        </a:spcBef>
                        <a:spcAft>
                          <a:spcPts val="0"/>
                        </a:spcAft>
                        <a:buNone/>
                      </a:pPr>
                      <a:r>
                        <a:rPr lang="pl"/>
                        <a:t>Emma</a:t>
                      </a:r>
                      <a:endParaRPr/>
                    </a:p>
                  </a:txBody>
                  <a:tcPr marT="91425" marB="91425" marR="91425" marL="91425"/>
                </a:tc>
              </a:tr>
              <a:tr h="377125">
                <a:tc>
                  <a:txBody>
                    <a:bodyPr/>
                    <a:lstStyle/>
                    <a:p>
                      <a:pPr indent="0" lvl="0" marL="0" rtl="0" algn="l">
                        <a:spcBef>
                          <a:spcPts val="0"/>
                        </a:spcBef>
                        <a:spcAft>
                          <a:spcPts val="0"/>
                        </a:spcAft>
                        <a:buNone/>
                      </a:pPr>
                      <a:r>
                        <a:rPr lang="pl"/>
                        <a:t>Howard</a:t>
                      </a:r>
                      <a:endParaRPr/>
                    </a:p>
                  </a:txBody>
                  <a:tcPr marT="91425" marB="91425" marR="91425" marL="91425"/>
                </a:tc>
              </a:tr>
              <a:tr h="377125">
                <a:tc>
                  <a:txBody>
                    <a:bodyPr/>
                    <a:lstStyle/>
                    <a:p>
                      <a:pPr indent="0" lvl="0" marL="0" rtl="0" algn="l">
                        <a:spcBef>
                          <a:spcPts val="0"/>
                        </a:spcBef>
                        <a:spcAft>
                          <a:spcPts val="0"/>
                        </a:spcAft>
                        <a:buNone/>
                      </a:pPr>
                      <a:r>
                        <a:rPr lang="pl"/>
                        <a:t>Howard</a:t>
                      </a:r>
                      <a:endParaRPr/>
                    </a:p>
                  </a:txBody>
                  <a:tcPr marT="91425" marB="91425" marR="91425" marL="91425"/>
                </a:tc>
              </a:tr>
            </a:tbl>
          </a:graphicData>
        </a:graphic>
      </p:graphicFrame>
      <p:graphicFrame>
        <p:nvGraphicFramePr>
          <p:cNvPr id="249" name="Google Shape;249;g71fdc0b2f1_0_195"/>
          <p:cNvGraphicFramePr/>
          <p:nvPr/>
        </p:nvGraphicFramePr>
        <p:xfrm>
          <a:off x="5330625" y="1230275"/>
          <a:ext cx="3000000" cy="3000000"/>
        </p:xfrm>
        <a:graphic>
          <a:graphicData uri="http://schemas.openxmlformats.org/drawingml/2006/table">
            <a:tbl>
              <a:tblPr>
                <a:noFill/>
                <a:tableStyleId>{8A5B1DD6-D9B1-4F06-9B4D-70FEA5DE214A}</a:tableStyleId>
              </a:tblPr>
              <a:tblGrid>
                <a:gridCol w="751375"/>
                <a:gridCol w="382850"/>
              </a:tblGrid>
              <a:tr h="353100">
                <a:tc>
                  <a:txBody>
                    <a:bodyPr/>
                    <a:lstStyle/>
                    <a:p>
                      <a:pPr indent="0" lvl="0" marL="0" rtl="0" algn="l">
                        <a:spcBef>
                          <a:spcPts val="0"/>
                        </a:spcBef>
                        <a:spcAft>
                          <a:spcPts val="0"/>
                        </a:spcAft>
                        <a:buNone/>
                      </a:pPr>
                      <a:r>
                        <a:rPr lang="pl"/>
                        <a:t>Scott</a:t>
                      </a:r>
                      <a:endParaRPr/>
                    </a:p>
                  </a:txBody>
                  <a:tcPr marT="91425" marB="91425" marR="91425" marL="91425"/>
                </a:tc>
                <a:tc>
                  <a:txBody>
                    <a:bodyPr/>
                    <a:lstStyle/>
                    <a:p>
                      <a:pPr indent="0" lvl="0" marL="0" rtl="0" algn="l">
                        <a:spcBef>
                          <a:spcPts val="0"/>
                        </a:spcBef>
                        <a:spcAft>
                          <a:spcPts val="0"/>
                        </a:spcAft>
                        <a:buNone/>
                      </a:pPr>
                      <a:r>
                        <a:rPr lang="pl"/>
                        <a:t>2</a:t>
                      </a:r>
                      <a:endParaRPr/>
                    </a:p>
                  </a:txBody>
                  <a:tcPr marT="91425" marB="91425" marR="91425" marL="91425"/>
                </a:tc>
              </a:tr>
              <a:tr h="353100">
                <a:tc>
                  <a:txBody>
                    <a:bodyPr/>
                    <a:lstStyle/>
                    <a:p>
                      <a:pPr indent="0" lvl="0" marL="0" rtl="0" algn="l">
                        <a:spcBef>
                          <a:spcPts val="0"/>
                        </a:spcBef>
                        <a:spcAft>
                          <a:spcPts val="0"/>
                        </a:spcAft>
                        <a:buNone/>
                      </a:pPr>
                      <a:r>
                        <a:rPr lang="pl"/>
                        <a:t>Emma</a:t>
                      </a:r>
                      <a:endParaRPr/>
                    </a:p>
                  </a:txBody>
                  <a:tcPr marT="91425" marB="91425" marR="91425" marL="91425"/>
                </a:tc>
                <a:tc>
                  <a:txBody>
                    <a:bodyPr/>
                    <a:lstStyle/>
                    <a:p>
                      <a:pPr indent="0" lvl="0" marL="0" rtl="0" algn="l">
                        <a:spcBef>
                          <a:spcPts val="0"/>
                        </a:spcBef>
                        <a:spcAft>
                          <a:spcPts val="0"/>
                        </a:spcAft>
                        <a:buNone/>
                      </a:pPr>
                      <a:r>
                        <a:rPr lang="pl"/>
                        <a:t>1</a:t>
                      </a:r>
                      <a:endParaRPr/>
                    </a:p>
                  </a:txBody>
                  <a:tcPr marT="91425" marB="91425" marR="91425" marL="91425"/>
                </a:tc>
              </a:tr>
            </a:tbl>
          </a:graphicData>
        </a:graphic>
      </p:graphicFrame>
      <p:graphicFrame>
        <p:nvGraphicFramePr>
          <p:cNvPr id="250" name="Google Shape;250;g71fdc0b2f1_0_195"/>
          <p:cNvGraphicFramePr/>
          <p:nvPr/>
        </p:nvGraphicFramePr>
        <p:xfrm>
          <a:off x="5284488" y="2445125"/>
          <a:ext cx="3000000" cy="3000000"/>
        </p:xfrm>
        <a:graphic>
          <a:graphicData uri="http://schemas.openxmlformats.org/drawingml/2006/table">
            <a:tbl>
              <a:tblPr>
                <a:noFill/>
                <a:tableStyleId>{8A5B1DD6-D9B1-4F06-9B4D-70FEA5DE214A}</a:tableStyleId>
              </a:tblPr>
              <a:tblGrid>
                <a:gridCol w="851350"/>
                <a:gridCol w="382850"/>
              </a:tblGrid>
              <a:tr h="353100">
                <a:tc>
                  <a:txBody>
                    <a:bodyPr/>
                    <a:lstStyle/>
                    <a:p>
                      <a:pPr indent="0" lvl="0" marL="0" rtl="0" algn="l">
                        <a:spcBef>
                          <a:spcPts val="0"/>
                        </a:spcBef>
                        <a:spcAft>
                          <a:spcPts val="0"/>
                        </a:spcAft>
                        <a:buNone/>
                      </a:pPr>
                      <a:r>
                        <a:rPr lang="pl"/>
                        <a:t>Howard</a:t>
                      </a:r>
                      <a:endParaRPr/>
                    </a:p>
                  </a:txBody>
                  <a:tcPr marT="91425" marB="91425" marR="91425" marL="91425"/>
                </a:tc>
                <a:tc>
                  <a:txBody>
                    <a:bodyPr/>
                    <a:lstStyle/>
                    <a:p>
                      <a:pPr indent="0" lvl="0" marL="0" rtl="0" algn="l">
                        <a:spcBef>
                          <a:spcPts val="0"/>
                        </a:spcBef>
                        <a:spcAft>
                          <a:spcPts val="0"/>
                        </a:spcAft>
                        <a:buNone/>
                      </a:pPr>
                      <a:r>
                        <a:rPr lang="pl"/>
                        <a:t>2</a:t>
                      </a:r>
                      <a:endParaRPr/>
                    </a:p>
                  </a:txBody>
                  <a:tcPr marT="91425" marB="91425" marR="91425" marL="91425"/>
                </a:tc>
              </a:tr>
              <a:tr h="353100">
                <a:tc>
                  <a:txBody>
                    <a:bodyPr/>
                    <a:lstStyle/>
                    <a:p>
                      <a:pPr indent="0" lvl="0" marL="0" rtl="0" algn="l">
                        <a:spcBef>
                          <a:spcPts val="0"/>
                        </a:spcBef>
                        <a:spcAft>
                          <a:spcPts val="0"/>
                        </a:spcAft>
                        <a:buNone/>
                      </a:pPr>
                      <a:r>
                        <a:rPr lang="pl"/>
                        <a:t>Emma</a:t>
                      </a:r>
                      <a:endParaRPr/>
                    </a:p>
                  </a:txBody>
                  <a:tcPr marT="91425" marB="91425" marR="91425" marL="91425"/>
                </a:tc>
                <a:tc>
                  <a:txBody>
                    <a:bodyPr/>
                    <a:lstStyle/>
                    <a:p>
                      <a:pPr indent="0" lvl="0" marL="0" rtl="0" algn="l">
                        <a:spcBef>
                          <a:spcPts val="0"/>
                        </a:spcBef>
                        <a:spcAft>
                          <a:spcPts val="0"/>
                        </a:spcAft>
                        <a:buNone/>
                      </a:pPr>
                      <a:r>
                        <a:rPr lang="pl"/>
                        <a:t>1</a:t>
                      </a:r>
                      <a:endParaRPr/>
                    </a:p>
                  </a:txBody>
                  <a:tcPr marT="91425" marB="91425" marR="91425" marL="91425"/>
                </a:tc>
              </a:tr>
            </a:tbl>
          </a:graphicData>
        </a:graphic>
      </p:graphicFrame>
      <p:sp>
        <p:nvSpPr>
          <p:cNvPr id="251" name="Google Shape;251;g71fdc0b2f1_0_195"/>
          <p:cNvSpPr txBox="1"/>
          <p:nvPr/>
        </p:nvSpPr>
        <p:spPr>
          <a:xfrm>
            <a:off x="7593825" y="1421825"/>
            <a:ext cx="12342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l">
                <a:solidFill>
                  <a:schemeClr val="dk1"/>
                </a:solidFill>
              </a:rPr>
              <a:t>Result</a:t>
            </a:r>
            <a:r>
              <a:rPr b="1" lang="pl">
                <a:solidFill>
                  <a:schemeClr val="dk1"/>
                </a:solidFill>
              </a:rPr>
              <a:t> </a:t>
            </a:r>
            <a:endParaRPr b="1">
              <a:solidFill>
                <a:schemeClr val="dk1"/>
              </a:solidFill>
            </a:endParaRPr>
          </a:p>
        </p:txBody>
      </p:sp>
      <p:graphicFrame>
        <p:nvGraphicFramePr>
          <p:cNvPr id="252" name="Google Shape;252;g71fdc0b2f1_0_195"/>
          <p:cNvGraphicFramePr/>
          <p:nvPr/>
        </p:nvGraphicFramePr>
        <p:xfrm>
          <a:off x="5284488" y="3749875"/>
          <a:ext cx="3000000" cy="3000000"/>
        </p:xfrm>
        <a:graphic>
          <a:graphicData uri="http://schemas.openxmlformats.org/drawingml/2006/table">
            <a:tbl>
              <a:tblPr>
                <a:noFill/>
                <a:tableStyleId>{8A5B1DD6-D9B1-4F06-9B4D-70FEA5DE214A}</a:tableStyleId>
              </a:tblPr>
              <a:tblGrid>
                <a:gridCol w="851350"/>
                <a:gridCol w="382850"/>
              </a:tblGrid>
              <a:tr h="191400">
                <a:tc>
                  <a:txBody>
                    <a:bodyPr/>
                    <a:lstStyle/>
                    <a:p>
                      <a:pPr indent="0" lvl="0" marL="0" rtl="0" algn="l">
                        <a:spcBef>
                          <a:spcPts val="0"/>
                        </a:spcBef>
                        <a:spcAft>
                          <a:spcPts val="0"/>
                        </a:spcAft>
                        <a:buNone/>
                      </a:pPr>
                      <a:r>
                        <a:rPr lang="pl"/>
                        <a:t>Emma</a:t>
                      </a:r>
                      <a:endParaRPr/>
                    </a:p>
                  </a:txBody>
                  <a:tcPr marT="91425" marB="91425" marR="91425" marL="91425"/>
                </a:tc>
                <a:tc>
                  <a:txBody>
                    <a:bodyPr/>
                    <a:lstStyle/>
                    <a:p>
                      <a:pPr indent="0" lvl="0" marL="0" rtl="0" algn="l">
                        <a:spcBef>
                          <a:spcPts val="0"/>
                        </a:spcBef>
                        <a:spcAft>
                          <a:spcPts val="0"/>
                        </a:spcAft>
                        <a:buNone/>
                      </a:pPr>
                      <a:r>
                        <a:rPr lang="pl"/>
                        <a:t>1</a:t>
                      </a:r>
                      <a:endParaRPr/>
                    </a:p>
                  </a:txBody>
                  <a:tcPr marT="91425" marB="91425" marR="91425" marL="91425"/>
                </a:tc>
              </a:tr>
              <a:tr h="191400">
                <a:tc>
                  <a:txBody>
                    <a:bodyPr/>
                    <a:lstStyle/>
                    <a:p>
                      <a:pPr indent="0" lvl="0" marL="0" rtl="0" algn="l">
                        <a:spcBef>
                          <a:spcPts val="0"/>
                        </a:spcBef>
                        <a:spcAft>
                          <a:spcPts val="0"/>
                        </a:spcAft>
                        <a:buNone/>
                      </a:pPr>
                      <a:r>
                        <a:rPr lang="pl"/>
                        <a:t>Emma</a:t>
                      </a:r>
                      <a:endParaRPr/>
                    </a:p>
                  </a:txBody>
                  <a:tcPr marT="91425" marB="91425" marR="91425" marL="91425"/>
                </a:tc>
                <a:tc>
                  <a:txBody>
                    <a:bodyPr/>
                    <a:lstStyle/>
                    <a:p>
                      <a:pPr indent="0" lvl="0" marL="0" rtl="0" algn="l">
                        <a:spcBef>
                          <a:spcPts val="0"/>
                        </a:spcBef>
                        <a:spcAft>
                          <a:spcPts val="0"/>
                        </a:spcAft>
                        <a:buNone/>
                      </a:pPr>
                      <a:r>
                        <a:rPr lang="pl"/>
                        <a:t>1</a:t>
                      </a:r>
                      <a:endParaRPr/>
                    </a:p>
                  </a:txBody>
                  <a:tcPr marT="91425" marB="91425" marR="91425" marL="91425"/>
                </a:tc>
              </a:tr>
            </a:tbl>
          </a:graphicData>
        </a:graphic>
      </p:graphicFrame>
      <p:cxnSp>
        <p:nvCxnSpPr>
          <p:cNvPr id="253" name="Google Shape;253;g71fdc0b2f1_0_195"/>
          <p:cNvCxnSpPr/>
          <p:nvPr/>
        </p:nvCxnSpPr>
        <p:spPr>
          <a:xfrm flipH="1" rot="10800000">
            <a:off x="1865225" y="1458225"/>
            <a:ext cx="1345200" cy="1809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g71fdc0b2f1_0_195"/>
          <p:cNvCxnSpPr/>
          <p:nvPr/>
        </p:nvCxnSpPr>
        <p:spPr>
          <a:xfrm>
            <a:off x="1853925" y="1627825"/>
            <a:ext cx="1322700" cy="11304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g71fdc0b2f1_0_195"/>
          <p:cNvCxnSpPr/>
          <p:nvPr/>
        </p:nvCxnSpPr>
        <p:spPr>
          <a:xfrm>
            <a:off x="1853925" y="1989575"/>
            <a:ext cx="1322700" cy="2148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g71fdc0b2f1_0_195"/>
          <p:cNvCxnSpPr/>
          <p:nvPr/>
        </p:nvCxnSpPr>
        <p:spPr>
          <a:xfrm flipH="1" rot="10800000">
            <a:off x="1842625" y="1854025"/>
            <a:ext cx="1333800" cy="5538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g71fdc0b2f1_0_195"/>
          <p:cNvCxnSpPr/>
          <p:nvPr/>
        </p:nvCxnSpPr>
        <p:spPr>
          <a:xfrm flipH="1" rot="10800000">
            <a:off x="1842625" y="2792200"/>
            <a:ext cx="1333800" cy="813900"/>
          </a:xfrm>
          <a:prstGeom prst="straightConnector1">
            <a:avLst/>
          </a:prstGeom>
          <a:noFill/>
          <a:ln cap="flat" cmpd="sng" w="9525">
            <a:solidFill>
              <a:schemeClr val="dk2"/>
            </a:solidFill>
            <a:prstDash val="solid"/>
            <a:round/>
            <a:headEnd len="med" w="med" type="none"/>
            <a:tailEnd len="med" w="med" type="triangle"/>
          </a:ln>
        </p:spPr>
      </p:cxnSp>
      <p:cxnSp>
        <p:nvCxnSpPr>
          <p:cNvPr id="258" name="Google Shape;258;g71fdc0b2f1_0_195"/>
          <p:cNvCxnSpPr/>
          <p:nvPr/>
        </p:nvCxnSpPr>
        <p:spPr>
          <a:xfrm>
            <a:off x="1876525" y="2792175"/>
            <a:ext cx="1266000" cy="12888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g71fdc0b2f1_0_195"/>
          <p:cNvCxnSpPr/>
          <p:nvPr/>
        </p:nvCxnSpPr>
        <p:spPr>
          <a:xfrm flipH="1" rot="10800000">
            <a:off x="1842625" y="3142600"/>
            <a:ext cx="1367700" cy="12096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g71fdc0b2f1_0_195"/>
          <p:cNvCxnSpPr/>
          <p:nvPr/>
        </p:nvCxnSpPr>
        <p:spPr>
          <a:xfrm flipH="1" rot="10800000">
            <a:off x="1842625" y="3549625"/>
            <a:ext cx="1367700" cy="3843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g71fdc0b2f1_0_195"/>
          <p:cNvCxnSpPr/>
          <p:nvPr/>
        </p:nvCxnSpPr>
        <p:spPr>
          <a:xfrm>
            <a:off x="3979150" y="1627825"/>
            <a:ext cx="1333800" cy="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g71fdc0b2f1_0_195"/>
          <p:cNvCxnSpPr/>
          <p:nvPr/>
        </p:nvCxnSpPr>
        <p:spPr>
          <a:xfrm flipH="1" rot="10800000">
            <a:off x="4103500" y="4148775"/>
            <a:ext cx="1175700" cy="16950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g71fdc0b2f1_0_195"/>
          <p:cNvCxnSpPr/>
          <p:nvPr/>
        </p:nvCxnSpPr>
        <p:spPr>
          <a:xfrm>
            <a:off x="6443500" y="1650450"/>
            <a:ext cx="1141800" cy="1085100"/>
          </a:xfrm>
          <a:prstGeom prst="straightConnector1">
            <a:avLst/>
          </a:prstGeom>
          <a:noFill/>
          <a:ln cap="flat" cmpd="sng" w="9525">
            <a:solidFill>
              <a:schemeClr val="dk2"/>
            </a:solidFill>
            <a:prstDash val="solid"/>
            <a:round/>
            <a:headEnd len="med" w="med" type="none"/>
            <a:tailEnd len="med" w="med" type="triangle"/>
          </a:ln>
        </p:spPr>
      </p:cxnSp>
      <p:cxnSp>
        <p:nvCxnSpPr>
          <p:cNvPr id="264" name="Google Shape;264;g71fdc0b2f1_0_195"/>
          <p:cNvCxnSpPr/>
          <p:nvPr/>
        </p:nvCxnSpPr>
        <p:spPr>
          <a:xfrm flipH="1" rot="10800000">
            <a:off x="6522625" y="2735625"/>
            <a:ext cx="1051200" cy="142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275300" y="327700"/>
            <a:ext cx="4045200" cy="103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pl" sz="3000"/>
              <a:t>Reduce : compute the sum</a:t>
            </a:r>
            <a:endParaRPr sz="3000"/>
          </a:p>
        </p:txBody>
      </p:sp>
      <p:sp>
        <p:nvSpPr>
          <p:cNvPr id="270" name="Google Shape;270;p26"/>
          <p:cNvSpPr txBox="1"/>
          <p:nvPr>
            <p:ph idx="1" type="subTitle"/>
          </p:nvPr>
        </p:nvSpPr>
        <p:spPr>
          <a:xfrm>
            <a:off x="178150" y="1484575"/>
            <a:ext cx="4045200" cy="7947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pl" sz="1200"/>
              <a:t>list L = [3,1,5,7,3]</a:t>
            </a:r>
            <a:br>
              <a:rPr lang="pl" sz="1200"/>
            </a:br>
            <a:endParaRPr sz="1200"/>
          </a:p>
          <a:p>
            <a:pPr indent="-304800" lvl="0" marL="457200" rtl="0" algn="l">
              <a:lnSpc>
                <a:spcPct val="100000"/>
              </a:lnSpc>
              <a:spcBef>
                <a:spcPts val="0"/>
              </a:spcBef>
              <a:spcAft>
                <a:spcPts val="0"/>
              </a:spcAft>
              <a:buSzPts val="1200"/>
              <a:buChar char="●"/>
            </a:pPr>
            <a:r>
              <a:rPr lang="pl" sz="1200"/>
              <a:t>find the sum(19)</a:t>
            </a:r>
            <a:endParaRPr sz="1200"/>
          </a:p>
          <a:p>
            <a:pPr indent="0" lvl="0" marL="0" rtl="0" algn="l">
              <a:lnSpc>
                <a:spcPct val="100000"/>
              </a:lnSpc>
              <a:spcBef>
                <a:spcPts val="0"/>
              </a:spcBef>
              <a:spcAft>
                <a:spcPts val="0"/>
              </a:spcAft>
              <a:buSzPts val="2100"/>
              <a:buNone/>
            </a:pPr>
            <a:r>
              <a:t/>
            </a:r>
            <a:endParaRPr sz="1200"/>
          </a:p>
        </p:txBody>
      </p:sp>
      <p:sp>
        <p:nvSpPr>
          <p:cNvPr id="271" name="Google Shape;271;p26"/>
          <p:cNvSpPr txBox="1"/>
          <p:nvPr/>
        </p:nvSpPr>
        <p:spPr>
          <a:xfrm>
            <a:off x="174650" y="2480050"/>
            <a:ext cx="1504200" cy="29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Traditional </a:t>
            </a:r>
            <a:endParaRPr b="0" i="0" sz="1400" u="none" cap="none" strike="noStrike">
              <a:solidFill>
                <a:srgbClr val="000000"/>
              </a:solidFill>
              <a:latin typeface="Arial"/>
              <a:ea typeface="Arial"/>
              <a:cs typeface="Arial"/>
              <a:sym typeface="Arial"/>
            </a:endParaRPr>
          </a:p>
        </p:txBody>
      </p:sp>
      <p:sp>
        <p:nvSpPr>
          <p:cNvPr id="272" name="Google Shape;272;p26"/>
          <p:cNvSpPr txBox="1"/>
          <p:nvPr/>
        </p:nvSpPr>
        <p:spPr>
          <a:xfrm>
            <a:off x="2459625" y="2453950"/>
            <a:ext cx="1504200" cy="34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Map-Reduce </a:t>
            </a:r>
            <a:endParaRPr b="0" i="0" sz="1400" u="none" cap="none" strike="noStrike">
              <a:solidFill>
                <a:srgbClr val="000000"/>
              </a:solidFill>
              <a:latin typeface="Arial"/>
              <a:ea typeface="Arial"/>
              <a:cs typeface="Arial"/>
              <a:sym typeface="Arial"/>
            </a:endParaRPr>
          </a:p>
        </p:txBody>
      </p:sp>
      <p:sp>
        <p:nvSpPr>
          <p:cNvPr id="273" name="Google Shape;273;p26"/>
          <p:cNvSpPr txBox="1"/>
          <p:nvPr/>
        </p:nvSpPr>
        <p:spPr>
          <a:xfrm>
            <a:off x="4744600" y="1626150"/>
            <a:ext cx="3938400" cy="6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pl" sz="1400" u="none" cap="none" strike="noStrike">
                <a:solidFill>
                  <a:srgbClr val="FFFFFF"/>
                </a:solidFill>
                <a:latin typeface="Arial"/>
                <a:ea typeface="Arial"/>
                <a:cs typeface="Arial"/>
                <a:sym typeface="Arial"/>
              </a:rPr>
            </a:br>
            <a:r>
              <a:rPr b="0" i="0" lang="pl" sz="1400" u="none" cap="none" strike="noStrike">
                <a:solidFill>
                  <a:srgbClr val="FFFFFF"/>
                </a:solidFill>
                <a:latin typeface="Arial"/>
                <a:ea typeface="Arial"/>
                <a:cs typeface="Arial"/>
                <a:sym typeface="Arial"/>
              </a:rPr>
              <a:t>Order : </a:t>
            </a:r>
            <a:br>
              <a:rPr b="0" i="0" lang="pl" sz="1400" u="none" cap="none" strike="noStrike">
                <a:solidFill>
                  <a:srgbClr val="FFFFFF"/>
                </a:solidFill>
                <a:latin typeface="Arial"/>
                <a:ea typeface="Arial"/>
                <a:cs typeface="Arial"/>
                <a:sym typeface="Arial"/>
              </a:rPr>
            </a:b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Tradition : compute from first to last </a:t>
            </a:r>
            <a:r>
              <a:rPr b="1" i="0" lang="pl" sz="1400" u="none" cap="none" strike="noStrike">
                <a:solidFill>
                  <a:srgbClr val="FFFFFF"/>
                </a:solidFill>
                <a:latin typeface="Arial"/>
                <a:ea typeface="Arial"/>
                <a:cs typeface="Arial"/>
                <a:sym typeface="Arial"/>
              </a:rPr>
              <a:t>in order </a:t>
            </a:r>
            <a:br>
              <a:rPr b="1" i="0" lang="pl" sz="1400" u="none" cap="none" strike="noStrike">
                <a:solidFill>
                  <a:srgbClr val="FFFFFF"/>
                </a:solidFill>
                <a:latin typeface="Arial"/>
                <a:ea typeface="Arial"/>
                <a:cs typeface="Arial"/>
                <a:sym typeface="Arial"/>
              </a:rPr>
            </a:br>
            <a:endParaRPr b="1" i="0" sz="1400" u="none" cap="none" strike="noStrike">
              <a:solidFill>
                <a:srgbClr val="FFFFFF"/>
              </a:solidFill>
              <a:latin typeface="Arial"/>
              <a:ea typeface="Arial"/>
              <a:cs typeface="Arial"/>
              <a:sym typeface="Arial"/>
            </a:endParaRPr>
          </a:p>
        </p:txBody>
      </p:sp>
      <p:pic>
        <p:nvPicPr>
          <p:cNvPr id="274" name="Google Shape;274;p26"/>
          <p:cNvPicPr preferRelativeResize="0"/>
          <p:nvPr/>
        </p:nvPicPr>
        <p:blipFill rotWithShape="1">
          <a:blip r:embed="rId3">
            <a:alphaModFix/>
          </a:blip>
          <a:srcRect b="0" l="0" r="0" t="0"/>
          <a:stretch/>
        </p:blipFill>
        <p:spPr>
          <a:xfrm>
            <a:off x="346275" y="3029325"/>
            <a:ext cx="1332575" cy="1321950"/>
          </a:xfrm>
          <a:prstGeom prst="rect">
            <a:avLst/>
          </a:prstGeom>
          <a:noFill/>
          <a:ln>
            <a:noFill/>
          </a:ln>
        </p:spPr>
      </p:pic>
      <p:pic>
        <p:nvPicPr>
          <p:cNvPr id="275" name="Google Shape;275;p26"/>
          <p:cNvPicPr preferRelativeResize="0"/>
          <p:nvPr/>
        </p:nvPicPr>
        <p:blipFill rotWithShape="1">
          <a:blip r:embed="rId4">
            <a:alphaModFix/>
          </a:blip>
          <a:srcRect b="0" l="0" r="0" t="0"/>
          <a:stretch/>
        </p:blipFill>
        <p:spPr>
          <a:xfrm>
            <a:off x="1851300" y="3069950"/>
            <a:ext cx="2645350" cy="348300"/>
          </a:xfrm>
          <a:prstGeom prst="rect">
            <a:avLst/>
          </a:prstGeom>
          <a:noFill/>
          <a:ln>
            <a:noFill/>
          </a:ln>
        </p:spPr>
      </p:pic>
      <p:sp>
        <p:nvSpPr>
          <p:cNvPr id="276" name="Google Shape;276;p26"/>
          <p:cNvSpPr txBox="1"/>
          <p:nvPr/>
        </p:nvSpPr>
        <p:spPr>
          <a:xfrm>
            <a:off x="4741775" y="2802250"/>
            <a:ext cx="3563700" cy="681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Arial"/>
              <a:buChar char="●"/>
            </a:pPr>
            <a:r>
              <a:rPr b="0" i="0" lang="pl" sz="1400" u="none" cap="none" strike="noStrike">
                <a:solidFill>
                  <a:schemeClr val="lt1"/>
                </a:solidFill>
                <a:latin typeface="Arial"/>
                <a:ea typeface="Arial"/>
                <a:cs typeface="Arial"/>
                <a:sym typeface="Arial"/>
              </a:rPr>
              <a:t>Map-Reduce : computation </a:t>
            </a:r>
            <a:r>
              <a:rPr b="1" i="0" lang="pl" sz="1400" u="none" cap="none" strike="noStrike">
                <a:solidFill>
                  <a:schemeClr val="lt1"/>
                </a:solidFill>
                <a:latin typeface="Arial"/>
                <a:ea typeface="Arial"/>
                <a:cs typeface="Arial"/>
                <a:sym typeface="Arial"/>
              </a:rPr>
              <a:t>order is not specified </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7"/>
          <p:cNvSpPr txBox="1"/>
          <p:nvPr/>
        </p:nvSpPr>
        <p:spPr>
          <a:xfrm>
            <a:off x="567625" y="305650"/>
            <a:ext cx="3370800" cy="5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pl" sz="2400" u="none" cap="none" strike="noStrike">
                <a:solidFill>
                  <a:srgbClr val="FF0000"/>
                </a:solidFill>
                <a:latin typeface="Arial"/>
                <a:ea typeface="Arial"/>
                <a:cs typeface="Arial"/>
                <a:sym typeface="Arial"/>
              </a:rPr>
              <a:t>For loop order </a:t>
            </a:r>
            <a:endParaRPr b="0" i="0" sz="2400" u="none" cap="none" strike="noStrike">
              <a:solidFill>
                <a:srgbClr val="FF0000"/>
              </a:solidFill>
              <a:latin typeface="Arial"/>
              <a:ea typeface="Arial"/>
              <a:cs typeface="Arial"/>
              <a:sym typeface="Arial"/>
            </a:endParaRPr>
          </a:p>
        </p:txBody>
      </p:sp>
      <p:sp>
        <p:nvSpPr>
          <p:cNvPr id="282" name="Google Shape;282;p27"/>
          <p:cNvSpPr txBox="1"/>
          <p:nvPr/>
        </p:nvSpPr>
        <p:spPr>
          <a:xfrm>
            <a:off x="5095050" y="353275"/>
            <a:ext cx="3370800" cy="5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pl" sz="2400">
                <a:solidFill>
                  <a:srgbClr val="FFFFFF"/>
                </a:solidFill>
              </a:rPr>
              <a:t>Pararell</a:t>
            </a:r>
            <a:r>
              <a:rPr b="0" i="0" lang="pl" sz="2400" u="none" cap="none" strike="noStrike">
                <a:solidFill>
                  <a:srgbClr val="FFFFFF"/>
                </a:solidFill>
                <a:latin typeface="Arial"/>
                <a:ea typeface="Arial"/>
                <a:cs typeface="Arial"/>
                <a:sym typeface="Arial"/>
              </a:rPr>
              <a:t> order </a:t>
            </a:r>
            <a:endParaRPr b="0" i="0" sz="2400" u="none" cap="none" strike="noStrike">
              <a:solidFill>
                <a:srgbClr val="FFFFFF"/>
              </a:solidFill>
              <a:latin typeface="Arial"/>
              <a:ea typeface="Arial"/>
              <a:cs typeface="Arial"/>
              <a:sym typeface="Arial"/>
            </a:endParaRPr>
          </a:p>
        </p:txBody>
      </p:sp>
      <p:grpSp>
        <p:nvGrpSpPr>
          <p:cNvPr id="283" name="Google Shape;283;p27"/>
          <p:cNvGrpSpPr/>
          <p:nvPr/>
        </p:nvGrpSpPr>
        <p:grpSpPr>
          <a:xfrm>
            <a:off x="4986826" y="1413825"/>
            <a:ext cx="3808913" cy="3135301"/>
            <a:chOff x="4986826" y="1413825"/>
            <a:chExt cx="3808913" cy="3135301"/>
          </a:xfrm>
        </p:grpSpPr>
        <p:sp>
          <p:nvSpPr>
            <p:cNvPr id="284" name="Google Shape;284;p27"/>
            <p:cNvSpPr txBox="1"/>
            <p:nvPr/>
          </p:nvSpPr>
          <p:spPr>
            <a:xfrm>
              <a:off x="4986826"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5</a:t>
              </a:r>
              <a:endParaRPr b="0" i="0" sz="1400" u="none" cap="none" strike="noStrike">
                <a:solidFill>
                  <a:srgbClr val="FFFFFF"/>
                </a:solidFill>
                <a:latin typeface="Arial"/>
                <a:ea typeface="Arial"/>
                <a:cs typeface="Arial"/>
                <a:sym typeface="Arial"/>
              </a:endParaRPr>
            </a:p>
          </p:txBody>
        </p:sp>
        <p:sp>
          <p:nvSpPr>
            <p:cNvPr id="285" name="Google Shape;285;p27"/>
            <p:cNvSpPr txBox="1"/>
            <p:nvPr/>
          </p:nvSpPr>
          <p:spPr>
            <a:xfrm>
              <a:off x="5837070"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7</a:t>
              </a:r>
              <a:endParaRPr b="0" i="0" sz="1400" u="none" cap="none" strike="noStrike">
                <a:solidFill>
                  <a:srgbClr val="FFFFFF"/>
                </a:solidFill>
                <a:latin typeface="Arial"/>
                <a:ea typeface="Arial"/>
                <a:cs typeface="Arial"/>
                <a:sym typeface="Arial"/>
              </a:endParaRPr>
            </a:p>
          </p:txBody>
        </p:sp>
        <p:sp>
          <p:nvSpPr>
            <p:cNvPr id="286" name="Google Shape;286;p27"/>
            <p:cNvSpPr txBox="1"/>
            <p:nvPr/>
          </p:nvSpPr>
          <p:spPr>
            <a:xfrm>
              <a:off x="6687301"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287" name="Google Shape;287;p27"/>
            <p:cNvSpPr txBox="1"/>
            <p:nvPr/>
          </p:nvSpPr>
          <p:spPr>
            <a:xfrm>
              <a:off x="7660390"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288" name="Google Shape;288;p27"/>
            <p:cNvSpPr txBox="1"/>
            <p:nvPr/>
          </p:nvSpPr>
          <p:spPr>
            <a:xfrm>
              <a:off x="8508339" y="1413825"/>
              <a:ext cx="2874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289" name="Google Shape;289;p27"/>
            <p:cNvSpPr txBox="1"/>
            <p:nvPr/>
          </p:nvSpPr>
          <p:spPr>
            <a:xfrm>
              <a:off x="6178731" y="2257365"/>
              <a:ext cx="4476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10</a:t>
              </a:r>
              <a:endParaRPr b="0" i="0" sz="1400" u="none" cap="none" strike="noStrike">
                <a:solidFill>
                  <a:srgbClr val="FFFFFF"/>
                </a:solidFill>
                <a:latin typeface="Arial"/>
                <a:ea typeface="Arial"/>
                <a:cs typeface="Arial"/>
                <a:sym typeface="Arial"/>
              </a:endParaRPr>
            </a:p>
          </p:txBody>
        </p:sp>
        <p:sp>
          <p:nvSpPr>
            <p:cNvPr id="290" name="Google Shape;290;p27"/>
            <p:cNvSpPr txBox="1"/>
            <p:nvPr/>
          </p:nvSpPr>
          <p:spPr>
            <a:xfrm>
              <a:off x="8060807" y="2230238"/>
              <a:ext cx="447600" cy="47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4</a:t>
              </a:r>
              <a:endParaRPr b="0" i="0" sz="1400" u="none" cap="none" strike="noStrike">
                <a:solidFill>
                  <a:srgbClr val="FFFFFF"/>
                </a:solidFill>
                <a:latin typeface="Arial"/>
                <a:ea typeface="Arial"/>
                <a:cs typeface="Arial"/>
                <a:sym typeface="Arial"/>
              </a:endParaRPr>
            </a:p>
          </p:txBody>
        </p:sp>
        <p:sp>
          <p:nvSpPr>
            <p:cNvPr id="291" name="Google Shape;291;p27"/>
            <p:cNvSpPr txBox="1"/>
            <p:nvPr/>
          </p:nvSpPr>
          <p:spPr>
            <a:xfrm>
              <a:off x="7212859" y="3217992"/>
              <a:ext cx="4476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14</a:t>
              </a:r>
              <a:endParaRPr b="0" i="0" sz="1400" u="none" cap="none" strike="noStrike">
                <a:solidFill>
                  <a:srgbClr val="FFFFFF"/>
                </a:solidFill>
                <a:latin typeface="Arial"/>
                <a:ea typeface="Arial"/>
                <a:cs typeface="Arial"/>
                <a:sym typeface="Arial"/>
              </a:endParaRPr>
            </a:p>
          </p:txBody>
        </p:sp>
        <p:sp>
          <p:nvSpPr>
            <p:cNvPr id="292" name="Google Shape;292;p27"/>
            <p:cNvSpPr txBox="1"/>
            <p:nvPr/>
          </p:nvSpPr>
          <p:spPr>
            <a:xfrm>
              <a:off x="7171759" y="4073026"/>
              <a:ext cx="447600" cy="47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19</a:t>
              </a:r>
              <a:endParaRPr b="0" i="0" sz="1400" u="none" cap="none" strike="noStrike">
                <a:solidFill>
                  <a:srgbClr val="FFFFFF"/>
                </a:solidFill>
                <a:latin typeface="Arial"/>
                <a:ea typeface="Arial"/>
                <a:cs typeface="Arial"/>
                <a:sym typeface="Arial"/>
              </a:endParaRPr>
            </a:p>
          </p:txBody>
        </p:sp>
        <p:cxnSp>
          <p:nvCxnSpPr>
            <p:cNvPr id="293" name="Google Shape;293;p27"/>
            <p:cNvCxnSpPr/>
            <p:nvPr/>
          </p:nvCxnSpPr>
          <p:spPr>
            <a:xfrm>
              <a:off x="7872265" y="1816334"/>
              <a:ext cx="336900" cy="578700"/>
            </a:xfrm>
            <a:prstGeom prst="straightConnector1">
              <a:avLst/>
            </a:prstGeom>
            <a:noFill/>
            <a:ln cap="flat" cmpd="sng" w="9525">
              <a:solidFill>
                <a:srgbClr val="FFFFFF"/>
              </a:solidFill>
              <a:prstDash val="solid"/>
              <a:round/>
              <a:headEnd len="sm" w="sm" type="none"/>
              <a:tailEnd len="med" w="med" type="triangle"/>
            </a:ln>
          </p:spPr>
        </p:cxnSp>
        <p:cxnSp>
          <p:nvCxnSpPr>
            <p:cNvPr id="294" name="Google Shape;294;p27"/>
            <p:cNvCxnSpPr/>
            <p:nvPr/>
          </p:nvCxnSpPr>
          <p:spPr>
            <a:xfrm flipH="1">
              <a:off x="8387874" y="1816334"/>
              <a:ext cx="223800" cy="578700"/>
            </a:xfrm>
            <a:prstGeom prst="straightConnector1">
              <a:avLst/>
            </a:prstGeom>
            <a:noFill/>
            <a:ln cap="flat" cmpd="sng" w="9525">
              <a:solidFill>
                <a:srgbClr val="FFFFFF"/>
              </a:solidFill>
              <a:prstDash val="solid"/>
              <a:round/>
              <a:headEnd len="sm" w="sm" type="none"/>
              <a:tailEnd len="med" w="med" type="triangle"/>
            </a:ln>
          </p:spPr>
        </p:cxnSp>
        <p:cxnSp>
          <p:nvCxnSpPr>
            <p:cNvPr id="295" name="Google Shape;295;p27"/>
            <p:cNvCxnSpPr/>
            <p:nvPr/>
          </p:nvCxnSpPr>
          <p:spPr>
            <a:xfrm>
              <a:off x="6042202" y="1732413"/>
              <a:ext cx="278100" cy="605700"/>
            </a:xfrm>
            <a:prstGeom prst="straightConnector1">
              <a:avLst/>
            </a:prstGeom>
            <a:noFill/>
            <a:ln cap="flat" cmpd="sng" w="9525">
              <a:solidFill>
                <a:srgbClr val="FFFFFF"/>
              </a:solidFill>
              <a:prstDash val="solid"/>
              <a:round/>
              <a:headEnd len="sm" w="sm" type="none"/>
              <a:tailEnd len="med" w="med" type="triangle"/>
            </a:ln>
          </p:spPr>
        </p:cxnSp>
        <p:cxnSp>
          <p:nvCxnSpPr>
            <p:cNvPr id="296" name="Google Shape;296;p27"/>
            <p:cNvCxnSpPr/>
            <p:nvPr/>
          </p:nvCxnSpPr>
          <p:spPr>
            <a:xfrm flipH="1">
              <a:off x="6474508" y="1732413"/>
              <a:ext cx="284700" cy="605700"/>
            </a:xfrm>
            <a:prstGeom prst="straightConnector1">
              <a:avLst/>
            </a:prstGeom>
            <a:noFill/>
            <a:ln cap="flat" cmpd="sng" w="9525">
              <a:solidFill>
                <a:srgbClr val="FFFFFF"/>
              </a:solidFill>
              <a:prstDash val="solid"/>
              <a:round/>
              <a:headEnd len="sm" w="sm" type="none"/>
              <a:tailEnd len="med" w="med" type="triangle"/>
            </a:ln>
          </p:spPr>
        </p:cxnSp>
        <p:cxnSp>
          <p:nvCxnSpPr>
            <p:cNvPr id="297" name="Google Shape;297;p27"/>
            <p:cNvCxnSpPr/>
            <p:nvPr/>
          </p:nvCxnSpPr>
          <p:spPr>
            <a:xfrm>
              <a:off x="6486057" y="2624076"/>
              <a:ext cx="810300" cy="750000"/>
            </a:xfrm>
            <a:prstGeom prst="straightConnector1">
              <a:avLst/>
            </a:prstGeom>
            <a:noFill/>
            <a:ln cap="flat" cmpd="sng" w="9525">
              <a:solidFill>
                <a:srgbClr val="FFFFFF"/>
              </a:solidFill>
              <a:prstDash val="solid"/>
              <a:round/>
              <a:headEnd len="sm" w="sm" type="none"/>
              <a:tailEnd len="med" w="med" type="triangle"/>
            </a:ln>
          </p:spPr>
        </p:cxnSp>
        <p:cxnSp>
          <p:nvCxnSpPr>
            <p:cNvPr id="298" name="Google Shape;298;p27"/>
            <p:cNvCxnSpPr/>
            <p:nvPr/>
          </p:nvCxnSpPr>
          <p:spPr>
            <a:xfrm flipH="1">
              <a:off x="7539259" y="2624076"/>
              <a:ext cx="624300" cy="750000"/>
            </a:xfrm>
            <a:prstGeom prst="straightConnector1">
              <a:avLst/>
            </a:prstGeom>
            <a:noFill/>
            <a:ln cap="flat" cmpd="sng" w="9525">
              <a:solidFill>
                <a:srgbClr val="FFFFFF"/>
              </a:solidFill>
              <a:prstDash val="solid"/>
              <a:round/>
              <a:headEnd len="sm" w="sm" type="none"/>
              <a:tailEnd len="med" w="med" type="triangle"/>
            </a:ln>
          </p:spPr>
        </p:cxnSp>
        <p:cxnSp>
          <p:nvCxnSpPr>
            <p:cNvPr id="299" name="Google Shape;299;p27"/>
            <p:cNvCxnSpPr/>
            <p:nvPr/>
          </p:nvCxnSpPr>
          <p:spPr>
            <a:xfrm>
              <a:off x="5157259" y="1732426"/>
              <a:ext cx="2024400" cy="2337300"/>
            </a:xfrm>
            <a:prstGeom prst="straightConnector1">
              <a:avLst/>
            </a:prstGeom>
            <a:noFill/>
            <a:ln cap="flat" cmpd="sng" w="9525">
              <a:solidFill>
                <a:srgbClr val="FFFFFF"/>
              </a:solidFill>
              <a:prstDash val="solid"/>
              <a:round/>
              <a:headEnd len="sm" w="sm" type="none"/>
              <a:tailEnd len="med" w="med" type="triangle"/>
            </a:ln>
          </p:spPr>
        </p:cxnSp>
        <p:cxnSp>
          <p:nvCxnSpPr>
            <p:cNvPr id="300" name="Google Shape;300;p27"/>
            <p:cNvCxnSpPr>
              <a:stCxn id="291" idx="2"/>
              <a:endCxn id="292" idx="0"/>
            </p:cNvCxnSpPr>
            <p:nvPr/>
          </p:nvCxnSpPr>
          <p:spPr>
            <a:xfrm flipH="1">
              <a:off x="7395559" y="3694092"/>
              <a:ext cx="41100" cy="378900"/>
            </a:xfrm>
            <a:prstGeom prst="straightConnector1">
              <a:avLst/>
            </a:prstGeom>
            <a:noFill/>
            <a:ln cap="flat" cmpd="sng" w="9525">
              <a:solidFill>
                <a:srgbClr val="FFFFFF"/>
              </a:solidFill>
              <a:prstDash val="solid"/>
              <a:round/>
              <a:headEnd len="sm" w="sm" type="none"/>
              <a:tailEnd len="med" w="med" type="triangle"/>
            </a:ln>
          </p:spPr>
        </p:cxnSp>
      </p:grpSp>
      <p:grpSp>
        <p:nvGrpSpPr>
          <p:cNvPr id="301" name="Google Shape;301;p27"/>
          <p:cNvGrpSpPr/>
          <p:nvPr/>
        </p:nvGrpSpPr>
        <p:grpSpPr>
          <a:xfrm>
            <a:off x="554100" y="1366225"/>
            <a:ext cx="3587275" cy="3692225"/>
            <a:chOff x="401700" y="1213825"/>
            <a:chExt cx="3587275" cy="3692225"/>
          </a:xfrm>
        </p:grpSpPr>
        <p:sp>
          <p:nvSpPr>
            <p:cNvPr id="302" name="Google Shape;302;p27"/>
            <p:cNvSpPr txBox="1"/>
            <p:nvPr/>
          </p:nvSpPr>
          <p:spPr>
            <a:xfrm>
              <a:off x="401700" y="1213825"/>
              <a:ext cx="2706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303" name="Google Shape;303;p27"/>
            <p:cNvSpPr txBox="1"/>
            <p:nvPr/>
          </p:nvSpPr>
          <p:spPr>
            <a:xfrm>
              <a:off x="1202488" y="1213825"/>
              <a:ext cx="2706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304" name="Google Shape;304;p27"/>
            <p:cNvSpPr txBox="1"/>
            <p:nvPr/>
          </p:nvSpPr>
          <p:spPr>
            <a:xfrm>
              <a:off x="2003263" y="1213825"/>
              <a:ext cx="2706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05" name="Google Shape;305;p27"/>
            <p:cNvSpPr txBox="1"/>
            <p:nvPr/>
          </p:nvSpPr>
          <p:spPr>
            <a:xfrm>
              <a:off x="2919750" y="1213825"/>
              <a:ext cx="2706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06" name="Google Shape;306;p27"/>
            <p:cNvSpPr txBox="1"/>
            <p:nvPr/>
          </p:nvSpPr>
          <p:spPr>
            <a:xfrm>
              <a:off x="3718375" y="1213825"/>
              <a:ext cx="2706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07" name="Google Shape;307;p27"/>
            <p:cNvSpPr txBox="1"/>
            <p:nvPr/>
          </p:nvSpPr>
          <p:spPr>
            <a:xfrm>
              <a:off x="707250" y="1894825"/>
              <a:ext cx="4215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sp>
          <p:nvSpPr>
            <p:cNvPr id="308" name="Google Shape;308;p27"/>
            <p:cNvSpPr txBox="1"/>
            <p:nvPr/>
          </p:nvSpPr>
          <p:spPr>
            <a:xfrm>
              <a:off x="1571025" y="2793550"/>
              <a:ext cx="4215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sp>
          <p:nvSpPr>
            <p:cNvPr id="309" name="Google Shape;309;p27"/>
            <p:cNvSpPr txBox="1"/>
            <p:nvPr/>
          </p:nvSpPr>
          <p:spPr>
            <a:xfrm>
              <a:off x="2369650" y="3705700"/>
              <a:ext cx="4215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16</a:t>
              </a:r>
              <a:endParaRPr b="0" i="0" sz="1400" u="none" cap="none" strike="noStrike">
                <a:solidFill>
                  <a:srgbClr val="000000"/>
                </a:solidFill>
                <a:latin typeface="Arial"/>
                <a:ea typeface="Arial"/>
                <a:cs typeface="Arial"/>
                <a:sym typeface="Arial"/>
              </a:endParaRPr>
            </a:p>
          </p:txBody>
        </p:sp>
        <p:sp>
          <p:nvSpPr>
            <p:cNvPr id="310" name="Google Shape;310;p27"/>
            <p:cNvSpPr txBox="1"/>
            <p:nvPr/>
          </p:nvSpPr>
          <p:spPr>
            <a:xfrm>
              <a:off x="3296875" y="4521750"/>
              <a:ext cx="4215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19</a:t>
              </a:r>
              <a:endParaRPr b="0" i="0" sz="1400" u="none" cap="none" strike="noStrike">
                <a:solidFill>
                  <a:srgbClr val="000000"/>
                </a:solidFill>
                <a:latin typeface="Arial"/>
                <a:ea typeface="Arial"/>
                <a:cs typeface="Arial"/>
                <a:sym typeface="Arial"/>
              </a:endParaRPr>
            </a:p>
          </p:txBody>
        </p:sp>
        <p:cxnSp>
          <p:nvCxnSpPr>
            <p:cNvPr id="311" name="Google Shape;311;p27"/>
            <p:cNvCxnSpPr>
              <a:stCxn id="304" idx="2"/>
              <a:endCxn id="308" idx="0"/>
            </p:cNvCxnSpPr>
            <p:nvPr/>
          </p:nvCxnSpPr>
          <p:spPr>
            <a:xfrm flipH="1">
              <a:off x="1781863" y="1598125"/>
              <a:ext cx="356700" cy="1195500"/>
            </a:xfrm>
            <a:prstGeom prst="straightConnector1">
              <a:avLst/>
            </a:prstGeom>
            <a:noFill/>
            <a:ln cap="flat" cmpd="sng" w="9525">
              <a:solidFill>
                <a:schemeClr val="dk2"/>
              </a:solidFill>
              <a:prstDash val="solid"/>
              <a:round/>
              <a:headEnd len="sm" w="sm" type="none"/>
              <a:tailEnd len="med" w="med" type="triangle"/>
            </a:ln>
          </p:spPr>
        </p:cxnSp>
        <p:cxnSp>
          <p:nvCxnSpPr>
            <p:cNvPr id="312" name="Google Shape;312;p27"/>
            <p:cNvCxnSpPr/>
            <p:nvPr/>
          </p:nvCxnSpPr>
          <p:spPr>
            <a:xfrm>
              <a:off x="1011250" y="2207550"/>
              <a:ext cx="653100" cy="728400"/>
            </a:xfrm>
            <a:prstGeom prst="straightConnector1">
              <a:avLst/>
            </a:prstGeom>
            <a:noFill/>
            <a:ln cap="flat" cmpd="sng" w="9525">
              <a:solidFill>
                <a:schemeClr val="dk2"/>
              </a:solidFill>
              <a:prstDash val="solid"/>
              <a:round/>
              <a:headEnd len="sm" w="sm" type="none"/>
              <a:tailEnd len="med" w="med" type="triangle"/>
            </a:ln>
          </p:spPr>
        </p:cxnSp>
        <p:cxnSp>
          <p:nvCxnSpPr>
            <p:cNvPr id="313" name="Google Shape;313;p27"/>
            <p:cNvCxnSpPr>
              <a:stCxn id="303" idx="2"/>
            </p:cNvCxnSpPr>
            <p:nvPr/>
          </p:nvCxnSpPr>
          <p:spPr>
            <a:xfrm flipH="1">
              <a:off x="1074088" y="1598125"/>
              <a:ext cx="263700" cy="296700"/>
            </a:xfrm>
            <a:prstGeom prst="straightConnector1">
              <a:avLst/>
            </a:prstGeom>
            <a:noFill/>
            <a:ln cap="flat" cmpd="sng" w="9525">
              <a:solidFill>
                <a:schemeClr val="dk2"/>
              </a:solidFill>
              <a:prstDash val="solid"/>
              <a:round/>
              <a:headEnd len="sm" w="sm" type="none"/>
              <a:tailEnd len="med" w="med" type="triangle"/>
            </a:ln>
          </p:spPr>
        </p:cxnSp>
        <p:cxnSp>
          <p:nvCxnSpPr>
            <p:cNvPr id="314" name="Google Shape;314;p27"/>
            <p:cNvCxnSpPr>
              <a:stCxn id="305" idx="2"/>
              <a:endCxn id="309" idx="0"/>
            </p:cNvCxnSpPr>
            <p:nvPr/>
          </p:nvCxnSpPr>
          <p:spPr>
            <a:xfrm flipH="1">
              <a:off x="2580450" y="1598125"/>
              <a:ext cx="474600" cy="2107500"/>
            </a:xfrm>
            <a:prstGeom prst="straightConnector1">
              <a:avLst/>
            </a:prstGeom>
            <a:noFill/>
            <a:ln cap="flat" cmpd="sng" w="9525">
              <a:solidFill>
                <a:schemeClr val="dk2"/>
              </a:solidFill>
              <a:prstDash val="solid"/>
              <a:round/>
              <a:headEnd len="sm" w="sm" type="none"/>
              <a:tailEnd len="med" w="med" type="triangle"/>
            </a:ln>
          </p:spPr>
        </p:cxnSp>
        <p:cxnSp>
          <p:nvCxnSpPr>
            <p:cNvPr id="315" name="Google Shape;315;p27"/>
            <p:cNvCxnSpPr/>
            <p:nvPr/>
          </p:nvCxnSpPr>
          <p:spPr>
            <a:xfrm>
              <a:off x="1844575" y="3073025"/>
              <a:ext cx="588000" cy="720000"/>
            </a:xfrm>
            <a:prstGeom prst="straightConnector1">
              <a:avLst/>
            </a:prstGeom>
            <a:noFill/>
            <a:ln cap="flat" cmpd="sng" w="9525">
              <a:solidFill>
                <a:schemeClr val="dk2"/>
              </a:solidFill>
              <a:prstDash val="solid"/>
              <a:round/>
              <a:headEnd len="sm" w="sm" type="none"/>
              <a:tailEnd len="med" w="med" type="triangle"/>
            </a:ln>
          </p:spPr>
        </p:cxnSp>
        <p:cxnSp>
          <p:nvCxnSpPr>
            <p:cNvPr id="316" name="Google Shape;316;p27"/>
            <p:cNvCxnSpPr>
              <a:stCxn id="306" idx="2"/>
              <a:endCxn id="310" idx="0"/>
            </p:cNvCxnSpPr>
            <p:nvPr/>
          </p:nvCxnSpPr>
          <p:spPr>
            <a:xfrm flipH="1">
              <a:off x="3507475" y="1598125"/>
              <a:ext cx="346200" cy="2923500"/>
            </a:xfrm>
            <a:prstGeom prst="straightConnector1">
              <a:avLst/>
            </a:prstGeom>
            <a:noFill/>
            <a:ln cap="flat" cmpd="sng" w="9525">
              <a:solidFill>
                <a:schemeClr val="dk2"/>
              </a:solidFill>
              <a:prstDash val="solid"/>
              <a:round/>
              <a:headEnd len="sm" w="sm" type="none"/>
              <a:tailEnd len="med" w="med" type="triangle"/>
            </a:ln>
          </p:spPr>
        </p:cxnSp>
        <p:cxnSp>
          <p:nvCxnSpPr>
            <p:cNvPr id="317" name="Google Shape;317;p27"/>
            <p:cNvCxnSpPr/>
            <p:nvPr/>
          </p:nvCxnSpPr>
          <p:spPr>
            <a:xfrm>
              <a:off x="2696850" y="3993900"/>
              <a:ext cx="716400" cy="624000"/>
            </a:xfrm>
            <a:prstGeom prst="straightConnector1">
              <a:avLst/>
            </a:prstGeom>
            <a:noFill/>
            <a:ln cap="flat" cmpd="sng" w="9525">
              <a:solidFill>
                <a:schemeClr val="dk2"/>
              </a:solidFill>
              <a:prstDash val="solid"/>
              <a:round/>
              <a:headEnd len="sm" w="sm" type="none"/>
              <a:tailEnd len="med" w="med" type="triangle"/>
            </a:ln>
          </p:spPr>
        </p:cxnSp>
        <p:cxnSp>
          <p:nvCxnSpPr>
            <p:cNvPr id="318" name="Google Shape;318;p27"/>
            <p:cNvCxnSpPr/>
            <p:nvPr/>
          </p:nvCxnSpPr>
          <p:spPr>
            <a:xfrm>
              <a:off x="567625" y="1501975"/>
              <a:ext cx="245700" cy="489000"/>
            </a:xfrm>
            <a:prstGeom prst="straightConnector1">
              <a:avLst/>
            </a:prstGeom>
            <a:noFill/>
            <a:ln cap="flat" cmpd="sng" w="9525">
              <a:solidFill>
                <a:schemeClr val="dk2"/>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29"/>
          <p:cNvSpPr txBox="1"/>
          <p:nvPr/>
        </p:nvSpPr>
        <p:spPr>
          <a:xfrm>
            <a:off x="617650" y="392925"/>
            <a:ext cx="7038000" cy="7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l" sz="2400" cap="none" strike="noStrike">
                <a:solidFill>
                  <a:schemeClr val="dk1"/>
                </a:solidFill>
                <a:latin typeface="Arial"/>
                <a:ea typeface="Arial"/>
                <a:cs typeface="Arial"/>
                <a:sym typeface="Arial"/>
              </a:rPr>
              <a:t>Map</a:t>
            </a:r>
            <a:r>
              <a:rPr lang="pl" sz="2400">
                <a:solidFill>
                  <a:schemeClr val="dk1"/>
                </a:solidFill>
              </a:rPr>
              <a:t>-</a:t>
            </a:r>
            <a:r>
              <a:rPr b="0" i="0" lang="pl" sz="2400" cap="none" strike="noStrike">
                <a:solidFill>
                  <a:schemeClr val="dk1"/>
                </a:solidFill>
                <a:latin typeface="Arial"/>
                <a:ea typeface="Arial"/>
                <a:cs typeface="Arial"/>
                <a:sym typeface="Arial"/>
              </a:rPr>
              <a:t>Reduce operations should not depend on :</a:t>
            </a:r>
            <a:endParaRPr b="0" i="0" sz="1800" cap="none" strike="noStrike">
              <a:solidFill>
                <a:schemeClr val="dk1"/>
              </a:solidFill>
              <a:latin typeface="Arial"/>
              <a:ea typeface="Arial"/>
              <a:cs typeface="Arial"/>
              <a:sym typeface="Arial"/>
            </a:endParaRPr>
          </a:p>
        </p:txBody>
      </p:sp>
      <p:sp>
        <p:nvSpPr>
          <p:cNvPr id="324" name="Google Shape;324;p29"/>
          <p:cNvSpPr txBox="1"/>
          <p:nvPr/>
        </p:nvSpPr>
        <p:spPr>
          <a:xfrm>
            <a:off x="473000" y="930075"/>
            <a:ext cx="6574200" cy="608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2"/>
              </a:buClr>
              <a:buSzPts val="1500"/>
              <a:buFont typeface="Arial"/>
              <a:buChar char="●"/>
            </a:pPr>
            <a:r>
              <a:rPr b="0" i="0" lang="pl" sz="1500" u="none" cap="none" strike="noStrike">
                <a:solidFill>
                  <a:schemeClr val="dk2"/>
                </a:solidFill>
                <a:latin typeface="Arial"/>
                <a:ea typeface="Arial"/>
                <a:cs typeface="Arial"/>
                <a:sym typeface="Arial"/>
              </a:rPr>
              <a:t>Order of items in the list (</a:t>
            </a:r>
            <a:r>
              <a:rPr b="1" i="0" lang="pl" sz="1500" u="none" cap="none" strike="noStrike">
                <a:solidFill>
                  <a:schemeClr val="dk2"/>
                </a:solidFill>
                <a:latin typeface="Arial"/>
                <a:ea typeface="Arial"/>
                <a:cs typeface="Arial"/>
                <a:sym typeface="Arial"/>
              </a:rPr>
              <a:t>commutavity</a:t>
            </a:r>
            <a:r>
              <a:rPr b="0" i="0" lang="pl" sz="1500" u="none" cap="none" strike="noStrike">
                <a:solidFill>
                  <a:schemeClr val="dk2"/>
                </a:solidFill>
                <a:latin typeface="Arial"/>
                <a:ea typeface="Arial"/>
                <a:cs typeface="Arial"/>
                <a:sym typeface="Arial"/>
              </a:rPr>
              <a:t>)</a:t>
            </a:r>
            <a:endParaRPr b="0" i="0" sz="1500" u="none" cap="none" strike="noStrike">
              <a:solidFill>
                <a:schemeClr val="dk2"/>
              </a:solidFill>
              <a:latin typeface="Arial"/>
              <a:ea typeface="Arial"/>
              <a:cs typeface="Arial"/>
              <a:sym typeface="Arial"/>
            </a:endParaRPr>
          </a:p>
          <a:p>
            <a:pPr indent="-342900" lvl="0" marL="457200" rtl="0" algn="l">
              <a:spcBef>
                <a:spcPts val="0"/>
              </a:spcBef>
              <a:spcAft>
                <a:spcPts val="0"/>
              </a:spcAft>
              <a:buClr>
                <a:schemeClr val="dk2"/>
              </a:buClr>
              <a:buSzPts val="1800"/>
              <a:buChar char="●"/>
            </a:pPr>
            <a:r>
              <a:rPr lang="pl" sz="1500">
                <a:solidFill>
                  <a:schemeClr val="dk2"/>
                </a:solidFill>
              </a:rPr>
              <a:t>Order of operations (</a:t>
            </a:r>
            <a:r>
              <a:rPr b="1" lang="pl" sz="1500">
                <a:solidFill>
                  <a:schemeClr val="dk2"/>
                </a:solidFill>
              </a:rPr>
              <a:t>assocaivity</a:t>
            </a:r>
            <a:r>
              <a:rPr lang="pl" sz="1500">
                <a:solidFill>
                  <a:schemeClr val="dk2"/>
                </a:solidFill>
              </a:rPr>
              <a:t>)</a:t>
            </a:r>
            <a:br>
              <a:rPr b="0" i="0" lang="pl" sz="1800" u="none" cap="none" strike="noStrike">
                <a:solidFill>
                  <a:schemeClr val="dk2"/>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nvGrpSpPr>
          <p:cNvPr id="325" name="Google Shape;325;p29"/>
          <p:cNvGrpSpPr/>
          <p:nvPr/>
        </p:nvGrpSpPr>
        <p:grpSpPr>
          <a:xfrm>
            <a:off x="936350" y="1816050"/>
            <a:ext cx="3358800" cy="1511400"/>
            <a:chOff x="0" y="1836500"/>
            <a:chExt cx="3358800" cy="1511400"/>
          </a:xfrm>
        </p:grpSpPr>
        <p:sp>
          <p:nvSpPr>
            <p:cNvPr id="326" name="Google Shape;326;p29"/>
            <p:cNvSpPr txBox="1"/>
            <p:nvPr/>
          </p:nvSpPr>
          <p:spPr>
            <a:xfrm>
              <a:off x="679275" y="1836500"/>
              <a:ext cx="2108100" cy="478800"/>
            </a:xfrm>
            <a:prstGeom prst="rect">
              <a:avLst/>
            </a:prstGeom>
            <a:noFill/>
            <a:ln>
              <a:noFill/>
            </a:ln>
          </p:spPr>
          <p:txBody>
            <a:bodyPr anchorCtr="0" anchor="t" bIns="91425" lIns="91425" spcFirstLastPara="1" rIns="91425" wrap="square" tIns="91425">
              <a:noAutofit/>
            </a:bodyPr>
            <a:lstStyle/>
            <a:p>
              <a:pPr indent="0" lvl="0" marL="0" marR="38100" rtl="0" algn="ctr">
                <a:lnSpc>
                  <a:spcPct val="128571"/>
                </a:lnSpc>
                <a:spcBef>
                  <a:spcPts val="0"/>
                </a:spcBef>
                <a:spcAft>
                  <a:spcPts val="0"/>
                </a:spcAft>
                <a:buClr>
                  <a:schemeClr val="dk2"/>
                </a:buClr>
                <a:buSzPts val="1100"/>
                <a:buFont typeface="Arial"/>
                <a:buNone/>
              </a:pPr>
              <a:r>
                <a:rPr lang="pl" sz="2100">
                  <a:solidFill>
                    <a:schemeClr val="dk1"/>
                  </a:solidFill>
                </a:rPr>
                <a:t>Addition</a:t>
              </a:r>
              <a:endParaRPr sz="2100">
                <a:solidFill>
                  <a:schemeClr val="dk1"/>
                </a:solidFill>
              </a:endParaRPr>
            </a:p>
            <a:p>
              <a:pPr indent="0" lvl="0" marL="0" rtl="0" algn="l">
                <a:spcBef>
                  <a:spcPts val="0"/>
                </a:spcBef>
                <a:spcAft>
                  <a:spcPts val="0"/>
                </a:spcAft>
                <a:buNone/>
              </a:pPr>
              <a:r>
                <a:t/>
              </a:r>
              <a:endParaRPr>
                <a:latin typeface="Lato"/>
                <a:ea typeface="Lato"/>
                <a:cs typeface="Lato"/>
                <a:sym typeface="Lato"/>
              </a:endParaRPr>
            </a:p>
          </p:txBody>
        </p:sp>
        <p:sp>
          <p:nvSpPr>
            <p:cNvPr id="327" name="Google Shape;327;p29"/>
            <p:cNvSpPr txBox="1"/>
            <p:nvPr/>
          </p:nvSpPr>
          <p:spPr>
            <a:xfrm>
              <a:off x="0" y="2315300"/>
              <a:ext cx="3358800" cy="10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1+3+5+2   ==  5+3+1+2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pl">
                  <a:latin typeface="Lato"/>
                  <a:ea typeface="Lato"/>
                  <a:cs typeface="Lato"/>
                  <a:sym typeface="Lato"/>
                </a:rPr>
                <a:t>11 == 11 </a:t>
              </a:r>
              <a:endParaRPr>
                <a:latin typeface="Lato"/>
                <a:ea typeface="Lato"/>
                <a:cs typeface="Lato"/>
                <a:sym typeface="Lato"/>
              </a:endParaRPr>
            </a:p>
          </p:txBody>
        </p:sp>
      </p:grpSp>
      <p:grpSp>
        <p:nvGrpSpPr>
          <p:cNvPr id="328" name="Google Shape;328;p29"/>
          <p:cNvGrpSpPr/>
          <p:nvPr/>
        </p:nvGrpSpPr>
        <p:grpSpPr>
          <a:xfrm>
            <a:off x="1043200" y="3282463"/>
            <a:ext cx="3358800" cy="1494663"/>
            <a:chOff x="3452850" y="3369813"/>
            <a:chExt cx="3358800" cy="1494663"/>
          </a:xfrm>
        </p:grpSpPr>
        <p:sp>
          <p:nvSpPr>
            <p:cNvPr id="329" name="Google Shape;329;p29"/>
            <p:cNvSpPr txBox="1"/>
            <p:nvPr/>
          </p:nvSpPr>
          <p:spPr>
            <a:xfrm>
              <a:off x="3452850" y="3935975"/>
              <a:ext cx="3358800" cy="9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1*3*5*2   ==  5*3*1*2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pl">
                  <a:latin typeface="Lato"/>
                  <a:ea typeface="Lato"/>
                  <a:cs typeface="Lato"/>
                  <a:sym typeface="Lato"/>
                </a:rPr>
                <a:t>30  == 30 </a:t>
              </a:r>
              <a:endParaRPr>
                <a:latin typeface="Lato"/>
                <a:ea typeface="Lato"/>
                <a:cs typeface="Lato"/>
                <a:sym typeface="Lato"/>
              </a:endParaRPr>
            </a:p>
          </p:txBody>
        </p:sp>
        <p:sp>
          <p:nvSpPr>
            <p:cNvPr id="330" name="Google Shape;330;p29"/>
            <p:cNvSpPr txBox="1"/>
            <p:nvPr/>
          </p:nvSpPr>
          <p:spPr>
            <a:xfrm>
              <a:off x="4078200" y="3369813"/>
              <a:ext cx="2108100" cy="478800"/>
            </a:xfrm>
            <a:prstGeom prst="rect">
              <a:avLst/>
            </a:prstGeom>
            <a:noFill/>
            <a:ln>
              <a:noFill/>
            </a:ln>
          </p:spPr>
          <p:txBody>
            <a:bodyPr anchorCtr="0" anchor="t" bIns="91425" lIns="91425" spcFirstLastPara="1" rIns="91425" wrap="square" tIns="91425">
              <a:noAutofit/>
            </a:bodyPr>
            <a:lstStyle/>
            <a:p>
              <a:pPr indent="0" lvl="0" marL="0" marR="38100" rtl="0" algn="ctr">
                <a:lnSpc>
                  <a:spcPct val="128571"/>
                </a:lnSpc>
                <a:spcBef>
                  <a:spcPts val="0"/>
                </a:spcBef>
                <a:spcAft>
                  <a:spcPts val="0"/>
                </a:spcAft>
                <a:buClr>
                  <a:schemeClr val="dk2"/>
                </a:buClr>
                <a:buSzPts val="1100"/>
                <a:buFont typeface="Arial"/>
                <a:buNone/>
              </a:pPr>
              <a:r>
                <a:rPr lang="pl" sz="2100">
                  <a:solidFill>
                    <a:schemeClr val="dk1"/>
                  </a:solidFill>
                </a:rPr>
                <a:t>Multiplication</a:t>
              </a:r>
              <a:endParaRPr sz="2100">
                <a:solidFill>
                  <a:schemeClr val="dk1"/>
                </a:solidFill>
              </a:endParaRPr>
            </a:p>
            <a:p>
              <a:pPr indent="0" lvl="0" marL="0" rtl="0" algn="l">
                <a:spcBef>
                  <a:spcPts val="0"/>
                </a:spcBef>
                <a:spcAft>
                  <a:spcPts val="0"/>
                </a:spcAft>
                <a:buNone/>
              </a:pPr>
              <a:r>
                <a:t/>
              </a:r>
              <a:endParaRPr>
                <a:latin typeface="Lato"/>
                <a:ea typeface="Lato"/>
                <a:cs typeface="Lato"/>
                <a:sym typeface="Lato"/>
              </a:endParaRPr>
            </a:p>
          </p:txBody>
        </p:sp>
      </p:grpSp>
      <p:grpSp>
        <p:nvGrpSpPr>
          <p:cNvPr id="331" name="Google Shape;331;p29"/>
          <p:cNvGrpSpPr/>
          <p:nvPr/>
        </p:nvGrpSpPr>
        <p:grpSpPr>
          <a:xfrm>
            <a:off x="4575950" y="1770088"/>
            <a:ext cx="3358800" cy="1473725"/>
            <a:chOff x="5165975" y="1808750"/>
            <a:chExt cx="3358800" cy="1473725"/>
          </a:xfrm>
        </p:grpSpPr>
        <p:sp>
          <p:nvSpPr>
            <p:cNvPr id="332" name="Google Shape;332;p29"/>
            <p:cNvSpPr txBox="1"/>
            <p:nvPr/>
          </p:nvSpPr>
          <p:spPr>
            <a:xfrm>
              <a:off x="5979125" y="1808750"/>
              <a:ext cx="1732500" cy="542100"/>
            </a:xfrm>
            <a:prstGeom prst="rect">
              <a:avLst/>
            </a:prstGeom>
            <a:noFill/>
            <a:ln>
              <a:noFill/>
            </a:ln>
          </p:spPr>
          <p:txBody>
            <a:bodyPr anchorCtr="0" anchor="t" bIns="91425" lIns="91425" spcFirstLastPara="1" rIns="91425" wrap="square" tIns="91425">
              <a:noAutofit/>
            </a:bodyPr>
            <a:lstStyle/>
            <a:p>
              <a:pPr indent="0" lvl="0" marL="0" marR="38100" rtl="0" algn="ctr">
                <a:lnSpc>
                  <a:spcPct val="128571"/>
                </a:lnSpc>
                <a:spcBef>
                  <a:spcPts val="0"/>
                </a:spcBef>
                <a:spcAft>
                  <a:spcPts val="0"/>
                </a:spcAft>
                <a:buNone/>
              </a:pPr>
              <a:r>
                <a:rPr lang="pl" sz="2100">
                  <a:solidFill>
                    <a:schemeClr val="dk1"/>
                  </a:solidFill>
                </a:rPr>
                <a:t>S</a:t>
              </a:r>
              <a:r>
                <a:rPr lang="pl" sz="2100">
                  <a:solidFill>
                    <a:schemeClr val="dk1"/>
                  </a:solidFill>
                </a:rPr>
                <a:t>ubtraction</a:t>
              </a:r>
              <a:endParaRPr sz="2100">
                <a:solidFill>
                  <a:schemeClr val="dk1"/>
                </a:solidFill>
              </a:endParaRPr>
            </a:p>
          </p:txBody>
        </p:sp>
        <p:sp>
          <p:nvSpPr>
            <p:cNvPr id="333" name="Google Shape;333;p29"/>
            <p:cNvSpPr txBox="1"/>
            <p:nvPr/>
          </p:nvSpPr>
          <p:spPr>
            <a:xfrm>
              <a:off x="5165975" y="2249875"/>
              <a:ext cx="3358800" cy="10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1-3-5-2   ==  5-3-1-2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pl">
                  <a:latin typeface="Lato"/>
                  <a:ea typeface="Lato"/>
                  <a:cs typeface="Lato"/>
                  <a:sym typeface="Lato"/>
                </a:rPr>
                <a:t>-9  != 0 </a:t>
              </a:r>
              <a:endParaRPr>
                <a:latin typeface="Lato"/>
                <a:ea typeface="Lato"/>
                <a:cs typeface="Lato"/>
                <a:sym typeface="Lato"/>
              </a:endParaRPr>
            </a:p>
          </p:txBody>
        </p:sp>
      </p:grpSp>
      <p:sp>
        <p:nvSpPr>
          <p:cNvPr id="334" name="Google Shape;334;p29"/>
          <p:cNvSpPr txBox="1"/>
          <p:nvPr/>
        </p:nvSpPr>
        <p:spPr>
          <a:xfrm>
            <a:off x="5492550" y="3327450"/>
            <a:ext cx="1732500" cy="542100"/>
          </a:xfrm>
          <a:prstGeom prst="rect">
            <a:avLst/>
          </a:prstGeom>
          <a:noFill/>
          <a:ln>
            <a:noFill/>
          </a:ln>
        </p:spPr>
        <p:txBody>
          <a:bodyPr anchorCtr="0" anchor="t" bIns="91425" lIns="91425" spcFirstLastPara="1" rIns="91425" wrap="square" tIns="91425">
            <a:noAutofit/>
          </a:bodyPr>
          <a:lstStyle/>
          <a:p>
            <a:pPr indent="0" lvl="0" marL="0" marR="38100" rtl="0" algn="ctr">
              <a:lnSpc>
                <a:spcPct val="128571"/>
              </a:lnSpc>
              <a:spcBef>
                <a:spcPts val="0"/>
              </a:spcBef>
              <a:spcAft>
                <a:spcPts val="0"/>
              </a:spcAft>
              <a:buNone/>
            </a:pPr>
            <a:r>
              <a:rPr lang="pl" sz="2100">
                <a:solidFill>
                  <a:schemeClr val="dk1"/>
                </a:solidFill>
              </a:rPr>
              <a:t>Division</a:t>
            </a:r>
            <a:endParaRPr sz="2100">
              <a:solidFill>
                <a:schemeClr val="dk1"/>
              </a:solidFill>
            </a:endParaRPr>
          </a:p>
        </p:txBody>
      </p:sp>
      <p:sp>
        <p:nvSpPr>
          <p:cNvPr id="335" name="Google Shape;335;p29"/>
          <p:cNvSpPr txBox="1"/>
          <p:nvPr/>
        </p:nvSpPr>
        <p:spPr>
          <a:xfrm>
            <a:off x="4746775" y="3726400"/>
            <a:ext cx="3358800" cy="10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1/3/5/2   ==  5/3/1/2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pl">
                <a:latin typeface="Lato"/>
                <a:ea typeface="Lato"/>
                <a:cs typeface="Lato"/>
                <a:sym typeface="Lato"/>
              </a:rPr>
              <a:t>0.03  != 0.83</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275300" y="327700"/>
            <a:ext cx="4045200" cy="60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3000"/>
              <a:t>Map + Reduce</a:t>
            </a:r>
            <a:endParaRPr sz="3000"/>
          </a:p>
        </p:txBody>
      </p:sp>
      <p:sp>
        <p:nvSpPr>
          <p:cNvPr id="341" name="Google Shape;341;p28"/>
          <p:cNvSpPr txBox="1"/>
          <p:nvPr>
            <p:ph idx="1" type="subTitle"/>
          </p:nvPr>
        </p:nvSpPr>
        <p:spPr>
          <a:xfrm>
            <a:off x="174650" y="1145550"/>
            <a:ext cx="4045200" cy="7947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pl" sz="1200"/>
              <a:t>list L = [3,1,5,7]</a:t>
            </a:r>
            <a:br>
              <a:rPr lang="pl" sz="1200"/>
            </a:br>
            <a:endParaRPr sz="1200"/>
          </a:p>
          <a:p>
            <a:pPr indent="-304800" lvl="0" marL="457200" rtl="0" algn="l">
              <a:lnSpc>
                <a:spcPct val="100000"/>
              </a:lnSpc>
              <a:spcBef>
                <a:spcPts val="0"/>
              </a:spcBef>
              <a:spcAft>
                <a:spcPts val="0"/>
              </a:spcAft>
              <a:buSzPts val="1200"/>
              <a:buChar char="●"/>
            </a:pPr>
            <a:r>
              <a:rPr lang="pl" sz="1200"/>
              <a:t>compute the sum of the squares</a:t>
            </a:r>
            <a:endParaRPr sz="1200"/>
          </a:p>
          <a:p>
            <a:pPr indent="0" lvl="0" marL="0" rtl="0" algn="l">
              <a:lnSpc>
                <a:spcPct val="100000"/>
              </a:lnSpc>
              <a:spcBef>
                <a:spcPts val="0"/>
              </a:spcBef>
              <a:spcAft>
                <a:spcPts val="0"/>
              </a:spcAft>
              <a:buSzPts val="2100"/>
              <a:buNone/>
            </a:pPr>
            <a:r>
              <a:t/>
            </a:r>
            <a:endParaRPr sz="1200"/>
          </a:p>
        </p:txBody>
      </p:sp>
      <p:sp>
        <p:nvSpPr>
          <p:cNvPr id="342" name="Google Shape;342;p28"/>
          <p:cNvSpPr txBox="1"/>
          <p:nvPr/>
        </p:nvSpPr>
        <p:spPr>
          <a:xfrm>
            <a:off x="174650" y="2480050"/>
            <a:ext cx="1504200" cy="29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Traditional </a:t>
            </a:r>
            <a:endParaRPr b="0" i="0" sz="1400" u="none" cap="none" strike="noStrike">
              <a:solidFill>
                <a:srgbClr val="000000"/>
              </a:solidFill>
              <a:latin typeface="Arial"/>
              <a:ea typeface="Arial"/>
              <a:cs typeface="Arial"/>
              <a:sym typeface="Arial"/>
            </a:endParaRPr>
          </a:p>
        </p:txBody>
      </p:sp>
      <p:sp>
        <p:nvSpPr>
          <p:cNvPr id="343" name="Google Shape;343;p28"/>
          <p:cNvSpPr txBox="1"/>
          <p:nvPr/>
        </p:nvSpPr>
        <p:spPr>
          <a:xfrm>
            <a:off x="2459625" y="2453950"/>
            <a:ext cx="1504200" cy="34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Map-Reduce </a:t>
            </a:r>
            <a:endParaRPr b="0" i="0" sz="1400" u="none" cap="none" strike="noStrike">
              <a:solidFill>
                <a:srgbClr val="000000"/>
              </a:solidFill>
              <a:latin typeface="Arial"/>
              <a:ea typeface="Arial"/>
              <a:cs typeface="Arial"/>
              <a:sym typeface="Arial"/>
            </a:endParaRPr>
          </a:p>
        </p:txBody>
      </p:sp>
      <p:pic>
        <p:nvPicPr>
          <p:cNvPr id="344" name="Google Shape;344;p28"/>
          <p:cNvPicPr preferRelativeResize="0"/>
          <p:nvPr/>
        </p:nvPicPr>
        <p:blipFill rotWithShape="1">
          <a:blip r:embed="rId3">
            <a:alphaModFix/>
          </a:blip>
          <a:srcRect b="0" l="0" r="0" t="0"/>
          <a:stretch/>
        </p:blipFill>
        <p:spPr>
          <a:xfrm>
            <a:off x="174650" y="2922700"/>
            <a:ext cx="1888325" cy="1154525"/>
          </a:xfrm>
          <a:prstGeom prst="rect">
            <a:avLst/>
          </a:prstGeom>
          <a:noFill/>
          <a:ln>
            <a:noFill/>
          </a:ln>
        </p:spPr>
      </p:pic>
      <p:pic>
        <p:nvPicPr>
          <p:cNvPr id="345" name="Google Shape;345;p28"/>
          <p:cNvPicPr preferRelativeResize="0"/>
          <p:nvPr/>
        </p:nvPicPr>
        <p:blipFill rotWithShape="1">
          <a:blip r:embed="rId4">
            <a:alphaModFix/>
          </a:blip>
          <a:srcRect b="0" l="0" r="0" t="0"/>
          <a:stretch/>
        </p:blipFill>
        <p:spPr>
          <a:xfrm>
            <a:off x="2219175" y="3138700"/>
            <a:ext cx="2101324" cy="481553"/>
          </a:xfrm>
          <a:prstGeom prst="rect">
            <a:avLst/>
          </a:prstGeom>
          <a:noFill/>
          <a:ln>
            <a:noFill/>
          </a:ln>
        </p:spPr>
      </p:pic>
      <p:sp>
        <p:nvSpPr>
          <p:cNvPr id="346" name="Google Shape;346;p28"/>
          <p:cNvSpPr txBox="1"/>
          <p:nvPr/>
        </p:nvSpPr>
        <p:spPr>
          <a:xfrm>
            <a:off x="4820950" y="401113"/>
            <a:ext cx="3938400" cy="6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pl" sz="1400" u="none" cap="none" strike="noStrike">
                <a:solidFill>
                  <a:srgbClr val="FFFFFF"/>
                </a:solidFill>
                <a:latin typeface="Arial"/>
                <a:ea typeface="Arial"/>
                <a:cs typeface="Arial"/>
                <a:sym typeface="Arial"/>
              </a:rPr>
            </a:br>
            <a:r>
              <a:rPr b="0" i="0" lang="pl" sz="1400" u="none" cap="none" strike="noStrike">
                <a:solidFill>
                  <a:srgbClr val="FFFFFF"/>
                </a:solidFill>
                <a:latin typeface="Arial"/>
                <a:ea typeface="Arial"/>
                <a:cs typeface="Arial"/>
                <a:sym typeface="Arial"/>
              </a:rPr>
              <a:t>Order :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Tradition : compute from first to last </a:t>
            </a:r>
            <a:r>
              <a:rPr b="1" i="0" lang="pl" sz="1400" u="none" cap="none" strike="noStrike">
                <a:solidFill>
                  <a:srgbClr val="FFFFFF"/>
                </a:solidFill>
                <a:latin typeface="Arial"/>
                <a:ea typeface="Arial"/>
                <a:cs typeface="Arial"/>
                <a:sym typeface="Arial"/>
              </a:rPr>
              <a:t>in order </a:t>
            </a:r>
            <a:br>
              <a:rPr b="1" i="0" lang="pl" sz="1400" u="none" cap="none" strike="noStrike">
                <a:solidFill>
                  <a:srgbClr val="FFFFFF"/>
                </a:solidFill>
                <a:latin typeface="Arial"/>
                <a:ea typeface="Arial"/>
                <a:cs typeface="Arial"/>
                <a:sym typeface="Arial"/>
              </a:rPr>
            </a:br>
            <a:endParaRPr b="1" i="0" sz="1400" u="none" cap="none" strike="noStrike">
              <a:solidFill>
                <a:srgbClr val="FFFFFF"/>
              </a:solidFill>
              <a:latin typeface="Arial"/>
              <a:ea typeface="Arial"/>
              <a:cs typeface="Arial"/>
              <a:sym typeface="Arial"/>
            </a:endParaRPr>
          </a:p>
        </p:txBody>
      </p:sp>
      <p:sp>
        <p:nvSpPr>
          <p:cNvPr id="347" name="Google Shape;347;p28"/>
          <p:cNvSpPr txBox="1"/>
          <p:nvPr/>
        </p:nvSpPr>
        <p:spPr>
          <a:xfrm>
            <a:off x="4820950" y="1673638"/>
            <a:ext cx="3563700" cy="681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Arial"/>
              <a:buChar char="●"/>
            </a:pPr>
            <a:r>
              <a:rPr b="0" i="0" lang="pl" sz="1400" u="none" cap="none" strike="noStrike">
                <a:solidFill>
                  <a:schemeClr val="lt1"/>
                </a:solidFill>
                <a:latin typeface="Arial"/>
                <a:ea typeface="Arial"/>
                <a:cs typeface="Arial"/>
                <a:sym typeface="Arial"/>
              </a:rPr>
              <a:t>Map-Reduce : computation </a:t>
            </a:r>
            <a:r>
              <a:rPr b="1" i="0" lang="pl" sz="1400" u="none" cap="none" strike="noStrike">
                <a:solidFill>
                  <a:schemeClr val="lt1"/>
                </a:solidFill>
                <a:latin typeface="Arial"/>
                <a:ea typeface="Arial"/>
                <a:cs typeface="Arial"/>
                <a:sym typeface="Arial"/>
              </a:rPr>
              <a:t>order is not specified </a:t>
            </a:r>
            <a:endParaRPr b="1" i="0" sz="1400" u="none" cap="none" strike="noStrike">
              <a:solidFill>
                <a:srgbClr val="000000"/>
              </a:solidFill>
              <a:latin typeface="Arial"/>
              <a:ea typeface="Arial"/>
              <a:cs typeface="Arial"/>
              <a:sym typeface="Arial"/>
            </a:endParaRPr>
          </a:p>
        </p:txBody>
      </p:sp>
      <p:sp>
        <p:nvSpPr>
          <p:cNvPr id="348" name="Google Shape;348;p28"/>
          <p:cNvSpPr txBox="1"/>
          <p:nvPr/>
        </p:nvSpPr>
        <p:spPr>
          <a:xfrm>
            <a:off x="4906575" y="2453938"/>
            <a:ext cx="3938400" cy="6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Arial"/>
                <a:ea typeface="Arial"/>
                <a:cs typeface="Arial"/>
                <a:sym typeface="Arial"/>
              </a:rPr>
              <a:t>Execution :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Tradition : immediate execution</a:t>
            </a:r>
            <a:endParaRPr b="1" i="0" sz="1400" u="none" cap="none" strike="noStrike">
              <a:solidFill>
                <a:srgbClr val="FFFFFF"/>
              </a:solidFill>
              <a:latin typeface="Arial"/>
              <a:ea typeface="Arial"/>
              <a:cs typeface="Arial"/>
              <a:sym typeface="Arial"/>
            </a:endParaRPr>
          </a:p>
        </p:txBody>
      </p:sp>
      <p:sp>
        <p:nvSpPr>
          <p:cNvPr id="349" name="Google Shape;349;p28"/>
          <p:cNvSpPr txBox="1"/>
          <p:nvPr/>
        </p:nvSpPr>
        <p:spPr>
          <a:xfrm>
            <a:off x="4906575" y="3395913"/>
            <a:ext cx="3563700" cy="681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Arial"/>
              <a:buChar char="●"/>
            </a:pPr>
            <a:r>
              <a:rPr b="0" i="0" lang="pl" sz="1400" u="none" cap="none" strike="noStrike">
                <a:solidFill>
                  <a:schemeClr val="lt1"/>
                </a:solidFill>
                <a:latin typeface="Arial"/>
                <a:ea typeface="Arial"/>
                <a:cs typeface="Arial"/>
                <a:sym typeface="Arial"/>
              </a:rPr>
              <a:t>Map-Reduce : </a:t>
            </a:r>
            <a:r>
              <a:rPr b="1" lang="pl">
                <a:solidFill>
                  <a:schemeClr val="lt1"/>
                </a:solidFill>
              </a:rPr>
              <a:t>lazy evaluation</a:t>
            </a:r>
            <a:endParaRPr b="1"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g720596a7f1_1_12"/>
          <p:cNvPicPr preferRelativeResize="0"/>
          <p:nvPr/>
        </p:nvPicPr>
        <p:blipFill>
          <a:blip r:embed="rId3">
            <a:alphaModFix/>
          </a:blip>
          <a:stretch>
            <a:fillRect/>
          </a:stretch>
        </p:blipFill>
        <p:spPr>
          <a:xfrm>
            <a:off x="4721575" y="1187150"/>
            <a:ext cx="3905255" cy="3101350"/>
          </a:xfrm>
          <a:prstGeom prst="rect">
            <a:avLst/>
          </a:prstGeom>
          <a:noFill/>
          <a:ln>
            <a:noFill/>
          </a:ln>
        </p:spPr>
      </p:pic>
      <p:sp>
        <p:nvSpPr>
          <p:cNvPr id="355" name="Google Shape;355;g720596a7f1_1_12"/>
          <p:cNvSpPr txBox="1"/>
          <p:nvPr/>
        </p:nvSpPr>
        <p:spPr>
          <a:xfrm>
            <a:off x="-728525" y="502900"/>
            <a:ext cx="5943000" cy="63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pl" sz="3000">
                <a:solidFill>
                  <a:schemeClr val="dk1"/>
                </a:solidFill>
                <a:latin typeface="Raleway"/>
                <a:ea typeface="Raleway"/>
                <a:cs typeface="Raleway"/>
                <a:sym typeface="Raleway"/>
              </a:rPr>
              <a:t>Busy Evaluation</a:t>
            </a:r>
            <a:endParaRPr b="0" i="0" sz="1400" u="none" cap="none" strike="noStrike">
              <a:solidFill>
                <a:srgbClr val="000000"/>
              </a:solidFill>
              <a:latin typeface="Arial"/>
              <a:ea typeface="Arial"/>
              <a:cs typeface="Arial"/>
              <a:sym typeface="Arial"/>
            </a:endParaRPr>
          </a:p>
        </p:txBody>
      </p:sp>
      <p:pic>
        <p:nvPicPr>
          <p:cNvPr id="356" name="Google Shape;356;g720596a7f1_1_12"/>
          <p:cNvPicPr preferRelativeResize="0"/>
          <p:nvPr/>
        </p:nvPicPr>
        <p:blipFill>
          <a:blip r:embed="rId4">
            <a:alphaModFix/>
          </a:blip>
          <a:stretch>
            <a:fillRect/>
          </a:stretch>
        </p:blipFill>
        <p:spPr>
          <a:xfrm>
            <a:off x="119500" y="1873125"/>
            <a:ext cx="4416775" cy="22606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g720596a7f1_1_36"/>
          <p:cNvSpPr txBox="1"/>
          <p:nvPr/>
        </p:nvSpPr>
        <p:spPr>
          <a:xfrm>
            <a:off x="-673700" y="338325"/>
            <a:ext cx="5943000" cy="63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pl" sz="3000">
                <a:solidFill>
                  <a:schemeClr val="dk1"/>
                </a:solidFill>
                <a:latin typeface="Raleway"/>
                <a:ea typeface="Raleway"/>
                <a:cs typeface="Raleway"/>
                <a:sym typeface="Raleway"/>
              </a:rPr>
              <a:t>Lazy</a:t>
            </a:r>
            <a:r>
              <a:rPr b="1" lang="pl" sz="3000">
                <a:solidFill>
                  <a:schemeClr val="dk1"/>
                </a:solidFill>
                <a:latin typeface="Raleway"/>
                <a:ea typeface="Raleway"/>
                <a:cs typeface="Raleway"/>
                <a:sym typeface="Raleway"/>
              </a:rPr>
              <a:t> Evaluation</a:t>
            </a:r>
            <a:endParaRPr b="0" i="0" sz="1400" u="none" cap="none" strike="noStrike">
              <a:solidFill>
                <a:srgbClr val="000000"/>
              </a:solidFill>
              <a:latin typeface="Arial"/>
              <a:ea typeface="Arial"/>
              <a:cs typeface="Arial"/>
              <a:sym typeface="Arial"/>
            </a:endParaRPr>
          </a:p>
        </p:txBody>
      </p:sp>
      <p:pic>
        <p:nvPicPr>
          <p:cNvPr id="362" name="Google Shape;362;g720596a7f1_1_36"/>
          <p:cNvPicPr preferRelativeResize="0"/>
          <p:nvPr/>
        </p:nvPicPr>
        <p:blipFill>
          <a:blip r:embed="rId3">
            <a:alphaModFix/>
          </a:blip>
          <a:stretch>
            <a:fillRect/>
          </a:stretch>
        </p:blipFill>
        <p:spPr>
          <a:xfrm>
            <a:off x="226275" y="1637451"/>
            <a:ext cx="3798525" cy="2266775"/>
          </a:xfrm>
          <a:prstGeom prst="rect">
            <a:avLst/>
          </a:prstGeom>
          <a:noFill/>
          <a:ln>
            <a:noFill/>
          </a:ln>
        </p:spPr>
      </p:pic>
      <p:pic>
        <p:nvPicPr>
          <p:cNvPr id="363" name="Google Shape;363;g720596a7f1_1_36"/>
          <p:cNvPicPr preferRelativeResize="0"/>
          <p:nvPr/>
        </p:nvPicPr>
        <p:blipFill>
          <a:blip r:embed="rId4">
            <a:alphaModFix/>
          </a:blip>
          <a:stretch>
            <a:fillRect/>
          </a:stretch>
        </p:blipFill>
        <p:spPr>
          <a:xfrm>
            <a:off x="4779300" y="1535376"/>
            <a:ext cx="4298925" cy="216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23"/>
          <p:cNvSpPr txBox="1"/>
          <p:nvPr>
            <p:ph type="title"/>
          </p:nvPr>
        </p:nvSpPr>
        <p:spPr>
          <a:xfrm>
            <a:off x="768550" y="246200"/>
            <a:ext cx="2996700" cy="656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pl" sz="3000"/>
              <a:t>Data Latency</a:t>
            </a:r>
            <a:endParaRPr sz="3000">
              <a:solidFill>
                <a:srgbClr val="FFFFFF"/>
              </a:solidFill>
            </a:endParaRPr>
          </a:p>
        </p:txBody>
      </p:sp>
      <p:pic>
        <p:nvPicPr>
          <p:cNvPr id="369" name="Google Shape;369;p23"/>
          <p:cNvPicPr preferRelativeResize="0"/>
          <p:nvPr/>
        </p:nvPicPr>
        <p:blipFill rotWithShape="1">
          <a:blip r:embed="rId3">
            <a:alphaModFix/>
          </a:blip>
          <a:srcRect b="0" l="0" r="0" t="0"/>
          <a:stretch/>
        </p:blipFill>
        <p:spPr>
          <a:xfrm>
            <a:off x="532575" y="1457500"/>
            <a:ext cx="3468651" cy="2323550"/>
          </a:xfrm>
          <a:prstGeom prst="rect">
            <a:avLst/>
          </a:prstGeom>
          <a:noFill/>
          <a:ln>
            <a:noFill/>
          </a:ln>
        </p:spPr>
      </p:pic>
      <p:sp>
        <p:nvSpPr>
          <p:cNvPr id="370" name="Google Shape;370;p23"/>
          <p:cNvSpPr txBox="1"/>
          <p:nvPr/>
        </p:nvSpPr>
        <p:spPr>
          <a:xfrm>
            <a:off x="4825375" y="1020400"/>
            <a:ext cx="3938400" cy="26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Major source of latency in data is reading and writing into storage</a:t>
            </a:r>
            <a:br>
              <a:rPr b="0" i="0" lang="pl" sz="1400" u="none" cap="none" strike="noStrike">
                <a:solidFill>
                  <a:srgbClr val="FFFFFF"/>
                </a:solidFill>
                <a:latin typeface="Arial"/>
                <a:ea typeface="Arial"/>
                <a:cs typeface="Arial"/>
                <a:sym typeface="Arial"/>
              </a:rPr>
            </a:b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Different types of storage offer different latencty, capacity and price</a:t>
            </a:r>
            <a:br>
              <a:rPr b="0" i="0" lang="pl" sz="1400" u="none" cap="none" strike="noStrike">
                <a:solidFill>
                  <a:srgbClr val="FFFFFF"/>
                </a:solidFill>
                <a:latin typeface="Arial"/>
                <a:ea typeface="Arial"/>
                <a:cs typeface="Arial"/>
                <a:sym typeface="Arial"/>
              </a:rPr>
            </a:b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Big Data analytics resolves around methods for organizing storage and computation in ways that maximize speed while minimizing cost.</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2"/>
          <p:cNvPicPr preferRelativeResize="0"/>
          <p:nvPr/>
        </p:nvPicPr>
        <p:blipFill rotWithShape="1">
          <a:blip r:embed="rId3">
            <a:alphaModFix/>
          </a:blip>
          <a:srcRect b="0" l="0" r="0" t="0"/>
          <a:stretch/>
        </p:blipFill>
        <p:spPr>
          <a:xfrm>
            <a:off x="683050" y="103025"/>
            <a:ext cx="7554774"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0"/>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pl"/>
              <a:t>Apache Spark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g71f9d8cd2e_1_6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500"/>
          </a:p>
          <a:p>
            <a:pPr indent="0" lvl="0" marL="0" rtl="0" algn="l">
              <a:lnSpc>
                <a:spcPct val="115000"/>
              </a:lnSpc>
              <a:spcBef>
                <a:spcPts val="1600"/>
              </a:spcBef>
              <a:spcAft>
                <a:spcPts val="0"/>
              </a:spcAft>
              <a:buSzPts val="1800"/>
              <a:buNone/>
            </a:pPr>
            <a:r>
              <a:rPr b="1" lang="pl"/>
              <a:t>Overview</a:t>
            </a:r>
            <a:endParaRPr b="1"/>
          </a:p>
          <a:p>
            <a:pPr indent="0" lvl="0" marL="0" rtl="0" algn="l">
              <a:lnSpc>
                <a:spcPct val="115000"/>
              </a:lnSpc>
              <a:spcBef>
                <a:spcPts val="0"/>
              </a:spcBef>
              <a:spcAft>
                <a:spcPts val="0"/>
              </a:spcAft>
              <a:buSzPts val="1800"/>
              <a:buNone/>
            </a:pPr>
            <a:r>
              <a:t/>
            </a:r>
            <a:endParaRPr b="1"/>
          </a:p>
          <a:p>
            <a:pPr indent="-323850" lvl="0" marL="457200" rtl="0" algn="l">
              <a:lnSpc>
                <a:spcPct val="115000"/>
              </a:lnSpc>
              <a:spcBef>
                <a:spcPts val="0"/>
              </a:spcBef>
              <a:spcAft>
                <a:spcPts val="0"/>
              </a:spcAft>
              <a:buSzPts val="1500"/>
              <a:buChar char="●"/>
            </a:pPr>
            <a:r>
              <a:rPr lang="pl" sz="1500"/>
              <a:t>developed by Mateu Zaharia as a part of PhD theshis at UC Berkley 2013</a:t>
            </a:r>
            <a:endParaRPr sz="1500"/>
          </a:p>
          <a:p>
            <a:pPr indent="-323850" lvl="0" marL="457200" rtl="0" algn="l">
              <a:lnSpc>
                <a:spcPct val="115000"/>
              </a:lnSpc>
              <a:spcBef>
                <a:spcPts val="1600"/>
              </a:spcBef>
              <a:spcAft>
                <a:spcPts val="0"/>
              </a:spcAft>
              <a:buSzPts val="1500"/>
              <a:buChar char="●"/>
            </a:pPr>
            <a:r>
              <a:rPr lang="pl" sz="1500"/>
              <a:t>written in java</a:t>
            </a:r>
            <a:endParaRPr sz="1500"/>
          </a:p>
          <a:p>
            <a:pPr indent="-323850" lvl="0" marL="457200" rtl="0" algn="l">
              <a:lnSpc>
                <a:spcPct val="115000"/>
              </a:lnSpc>
              <a:spcBef>
                <a:spcPts val="1600"/>
              </a:spcBef>
              <a:spcAft>
                <a:spcPts val="0"/>
              </a:spcAft>
              <a:buSzPts val="1500"/>
              <a:buChar char="●"/>
            </a:pPr>
            <a:r>
              <a:rPr lang="pl" sz="1500"/>
              <a:t>distributed querying and processing engine</a:t>
            </a:r>
            <a:endParaRPr sz="1500"/>
          </a:p>
          <a:p>
            <a:pPr indent="-323850" lvl="0" marL="457200" rtl="0" algn="l">
              <a:lnSpc>
                <a:spcPct val="115000"/>
              </a:lnSpc>
              <a:spcBef>
                <a:spcPts val="1600"/>
              </a:spcBef>
              <a:spcAft>
                <a:spcPts val="0"/>
              </a:spcAft>
              <a:buSzPts val="1500"/>
              <a:buChar char="●"/>
            </a:pPr>
            <a:r>
              <a:rPr lang="pl" sz="1500"/>
              <a:t>up to 100 times faster than Apache Hadoop when data is stored in memory and up to 10 times when accessing disk</a:t>
            </a:r>
            <a:endParaRPr sz="1500"/>
          </a:p>
          <a:p>
            <a:pPr indent="0" lvl="0" marL="457200" rtl="0" algn="l">
              <a:lnSpc>
                <a:spcPct val="115000"/>
              </a:lnSpc>
              <a:spcBef>
                <a:spcPts val="1600"/>
              </a:spcBef>
              <a:spcAft>
                <a:spcPts val="0"/>
              </a:spcAft>
              <a:buSzPts val="1800"/>
              <a:buNone/>
            </a:pPr>
            <a:r>
              <a:t/>
            </a:r>
            <a:endParaRPr sz="1500"/>
          </a:p>
          <a:p>
            <a:pPr indent="0" lvl="0" marL="0" rtl="0" algn="l">
              <a:lnSpc>
                <a:spcPct val="115000"/>
              </a:lnSpc>
              <a:spcBef>
                <a:spcPts val="1600"/>
              </a:spcBef>
              <a:spcAft>
                <a:spcPts val="1600"/>
              </a:spcAft>
              <a:buSzPts val="1800"/>
              <a:buNone/>
            </a:pPr>
            <a:r>
              <a:t/>
            </a:r>
            <a:endParaRPr sz="1500"/>
          </a:p>
        </p:txBody>
      </p:sp>
      <p:pic>
        <p:nvPicPr>
          <p:cNvPr id="381" name="Google Shape;381;g71f9d8cd2e_1_68"/>
          <p:cNvPicPr preferRelativeResize="0"/>
          <p:nvPr/>
        </p:nvPicPr>
        <p:blipFill rotWithShape="1">
          <a:blip r:embed="rId3">
            <a:alphaModFix/>
          </a:blip>
          <a:srcRect b="0" l="0" r="0" t="0"/>
          <a:stretch/>
        </p:blipFill>
        <p:spPr>
          <a:xfrm>
            <a:off x="-843225" y="1246850"/>
            <a:ext cx="6083325" cy="3172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g71f9d8cd2e_1_73"/>
          <p:cNvSpPr txBox="1"/>
          <p:nvPr>
            <p:ph idx="2" type="body"/>
          </p:nvPr>
        </p:nvSpPr>
        <p:spPr>
          <a:xfrm>
            <a:off x="5098400" y="486650"/>
            <a:ext cx="2942400" cy="376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500"/>
          </a:p>
          <a:p>
            <a:pPr indent="0" lvl="0" marL="0" rtl="0" algn="l">
              <a:lnSpc>
                <a:spcPct val="115000"/>
              </a:lnSpc>
              <a:spcBef>
                <a:spcPts val="1600"/>
              </a:spcBef>
              <a:spcAft>
                <a:spcPts val="0"/>
              </a:spcAft>
              <a:buSzPts val="1800"/>
              <a:buNone/>
            </a:pPr>
            <a:r>
              <a:rPr b="1" lang="pl"/>
              <a:t>Spark ecosystem</a:t>
            </a:r>
            <a:endParaRPr b="1"/>
          </a:p>
          <a:p>
            <a:pPr indent="0" lvl="0" marL="0" rtl="0" algn="l">
              <a:lnSpc>
                <a:spcPct val="115000"/>
              </a:lnSpc>
              <a:spcBef>
                <a:spcPts val="0"/>
              </a:spcBef>
              <a:spcAft>
                <a:spcPts val="0"/>
              </a:spcAft>
              <a:buSzPts val="1800"/>
              <a:buNone/>
            </a:pPr>
            <a:r>
              <a:t/>
            </a:r>
            <a:endParaRPr b="1"/>
          </a:p>
          <a:p>
            <a:pPr indent="0" lvl="0" marL="0" rtl="0" algn="l">
              <a:lnSpc>
                <a:spcPct val="115000"/>
              </a:lnSpc>
              <a:spcBef>
                <a:spcPts val="0"/>
              </a:spcBef>
              <a:spcAft>
                <a:spcPts val="0"/>
              </a:spcAft>
              <a:buSzPts val="1800"/>
              <a:buNone/>
            </a:pPr>
            <a:r>
              <a:t/>
            </a:r>
            <a:endParaRPr b="1"/>
          </a:p>
          <a:p>
            <a:pPr indent="-323850" lvl="0" marL="457200" rtl="0" algn="l">
              <a:lnSpc>
                <a:spcPct val="115000"/>
              </a:lnSpc>
              <a:spcBef>
                <a:spcPts val="0"/>
              </a:spcBef>
              <a:spcAft>
                <a:spcPts val="0"/>
              </a:spcAft>
              <a:buSzPts val="1500"/>
              <a:buChar char="●"/>
            </a:pPr>
            <a:r>
              <a:rPr lang="pl" sz="1500"/>
              <a:t>Spark SQL</a:t>
            </a:r>
            <a:endParaRPr sz="1500"/>
          </a:p>
          <a:p>
            <a:pPr indent="-323850" lvl="0" marL="457200" rtl="0" algn="l">
              <a:lnSpc>
                <a:spcPct val="115000"/>
              </a:lnSpc>
              <a:spcBef>
                <a:spcPts val="1600"/>
              </a:spcBef>
              <a:spcAft>
                <a:spcPts val="0"/>
              </a:spcAft>
              <a:buSzPts val="1500"/>
              <a:buChar char="●"/>
            </a:pPr>
            <a:r>
              <a:rPr lang="pl" sz="1500"/>
              <a:t>Spark MLib</a:t>
            </a:r>
            <a:endParaRPr sz="1500"/>
          </a:p>
          <a:p>
            <a:pPr indent="-323850" lvl="0" marL="457200" rtl="0" algn="l">
              <a:lnSpc>
                <a:spcPct val="115000"/>
              </a:lnSpc>
              <a:spcBef>
                <a:spcPts val="1600"/>
              </a:spcBef>
              <a:spcAft>
                <a:spcPts val="0"/>
              </a:spcAft>
              <a:buSzPts val="1500"/>
              <a:buChar char="●"/>
            </a:pPr>
            <a:r>
              <a:rPr lang="pl" sz="1500"/>
              <a:t>Spark Streaming</a:t>
            </a:r>
            <a:endParaRPr sz="1500"/>
          </a:p>
          <a:p>
            <a:pPr indent="-323850" lvl="0" marL="457200" rtl="0" algn="l">
              <a:lnSpc>
                <a:spcPct val="115000"/>
              </a:lnSpc>
              <a:spcBef>
                <a:spcPts val="1600"/>
              </a:spcBef>
              <a:spcAft>
                <a:spcPts val="1600"/>
              </a:spcAft>
              <a:buSzPts val="1500"/>
              <a:buChar char="●"/>
            </a:pPr>
            <a:r>
              <a:rPr lang="pl" sz="1500"/>
              <a:t>Graphx</a:t>
            </a:r>
            <a:endParaRPr sz="1500"/>
          </a:p>
        </p:txBody>
      </p:sp>
      <p:pic>
        <p:nvPicPr>
          <p:cNvPr id="387" name="Google Shape;387;g71f9d8cd2e_1_73"/>
          <p:cNvPicPr preferRelativeResize="0"/>
          <p:nvPr/>
        </p:nvPicPr>
        <p:blipFill rotWithShape="1">
          <a:blip r:embed="rId3">
            <a:alphaModFix/>
          </a:blip>
          <a:srcRect b="0" l="0" r="0" t="0"/>
          <a:stretch/>
        </p:blipFill>
        <p:spPr>
          <a:xfrm>
            <a:off x="74000" y="887338"/>
            <a:ext cx="4462651" cy="336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1"/>
          <p:cNvSpPr txBox="1"/>
          <p:nvPr>
            <p:ph idx="2" type="body"/>
          </p:nvPr>
        </p:nvSpPr>
        <p:spPr>
          <a:xfrm>
            <a:off x="4588800" y="0"/>
            <a:ext cx="4496400" cy="484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500"/>
          </a:p>
          <a:p>
            <a:pPr indent="0" lvl="0" marL="0" rtl="0" algn="l">
              <a:lnSpc>
                <a:spcPct val="115000"/>
              </a:lnSpc>
              <a:spcBef>
                <a:spcPts val="1600"/>
              </a:spcBef>
              <a:spcAft>
                <a:spcPts val="0"/>
              </a:spcAft>
              <a:buSzPts val="1800"/>
              <a:buNone/>
            </a:pPr>
            <a:r>
              <a:t/>
            </a:r>
            <a:endParaRPr b="1"/>
          </a:p>
          <a:p>
            <a:pPr indent="0" lvl="0" marL="0" rtl="0" algn="l">
              <a:lnSpc>
                <a:spcPct val="115000"/>
              </a:lnSpc>
              <a:spcBef>
                <a:spcPts val="0"/>
              </a:spcBef>
              <a:spcAft>
                <a:spcPts val="0"/>
              </a:spcAft>
              <a:buSzPts val="1800"/>
              <a:buNone/>
            </a:pPr>
            <a:r>
              <a:t/>
            </a:r>
            <a:endParaRPr b="1"/>
          </a:p>
          <a:p>
            <a:pPr indent="-323850" lvl="0" marL="457200" rtl="0" algn="l">
              <a:lnSpc>
                <a:spcPct val="115000"/>
              </a:lnSpc>
              <a:spcBef>
                <a:spcPts val="0"/>
              </a:spcBef>
              <a:spcAft>
                <a:spcPts val="0"/>
              </a:spcAft>
              <a:buSzPts val="1500"/>
              <a:buChar char="●"/>
            </a:pPr>
            <a:r>
              <a:rPr lang="pl" sz="1500"/>
              <a:t>Driver - runs on master, and execute the main   of the program</a:t>
            </a:r>
            <a:endParaRPr sz="1500"/>
          </a:p>
          <a:p>
            <a:pPr indent="-323850" lvl="0" marL="457200" rtl="0" algn="l">
              <a:lnSpc>
                <a:spcPct val="115000"/>
              </a:lnSpc>
              <a:spcBef>
                <a:spcPts val="1600"/>
              </a:spcBef>
              <a:spcAft>
                <a:spcPts val="0"/>
              </a:spcAft>
              <a:buSzPts val="1500"/>
              <a:buChar char="●"/>
            </a:pPr>
            <a:r>
              <a:rPr lang="pl" sz="1500"/>
              <a:t>Cluster Master - manage the computational resources</a:t>
            </a:r>
            <a:endParaRPr sz="1500"/>
          </a:p>
          <a:p>
            <a:pPr indent="-323850" lvl="0" marL="457200" rtl="0" algn="l">
              <a:lnSpc>
                <a:spcPct val="115000"/>
              </a:lnSpc>
              <a:spcBef>
                <a:spcPts val="1600"/>
              </a:spcBef>
              <a:spcAft>
                <a:spcPts val="0"/>
              </a:spcAft>
              <a:buSzPts val="1500"/>
              <a:buChar char="●"/>
            </a:pPr>
            <a:r>
              <a:rPr lang="pl" sz="1500"/>
              <a:t>Workers - manage each single core,</a:t>
            </a:r>
            <a:br>
              <a:rPr lang="pl" sz="1500"/>
            </a:br>
            <a:r>
              <a:rPr lang="pl" sz="1500"/>
              <a:t>	        -  manage partitions and executors</a:t>
            </a:r>
            <a:endParaRPr sz="1500"/>
          </a:p>
          <a:p>
            <a:pPr indent="-323850" lvl="0" marL="457200" rtl="0" algn="l">
              <a:lnSpc>
                <a:spcPct val="115000"/>
              </a:lnSpc>
              <a:spcBef>
                <a:spcPts val="1600"/>
              </a:spcBef>
              <a:spcAft>
                <a:spcPts val="0"/>
              </a:spcAft>
              <a:buSzPts val="1500"/>
              <a:buChar char="●"/>
            </a:pPr>
            <a:r>
              <a:rPr lang="pl" sz="1500"/>
              <a:t>Each RDD is partitioned among the workers</a:t>
            </a:r>
            <a:endParaRPr sz="1500"/>
          </a:p>
          <a:p>
            <a:pPr indent="-323850" lvl="0" marL="457200" rtl="0" algn="l">
              <a:lnSpc>
                <a:spcPct val="115000"/>
              </a:lnSpc>
              <a:spcBef>
                <a:spcPts val="1600"/>
              </a:spcBef>
              <a:spcAft>
                <a:spcPts val="0"/>
              </a:spcAft>
              <a:buSzPts val="1500"/>
              <a:buChar char="●"/>
            </a:pPr>
            <a:r>
              <a:rPr lang="pl" sz="1500"/>
              <a:t>Executors - execute tasks on their partition</a:t>
            </a:r>
            <a:endParaRPr sz="1500"/>
          </a:p>
          <a:p>
            <a:pPr indent="0" lvl="0" marL="457200" rtl="0" algn="l">
              <a:lnSpc>
                <a:spcPct val="115000"/>
              </a:lnSpc>
              <a:spcBef>
                <a:spcPts val="1600"/>
              </a:spcBef>
              <a:spcAft>
                <a:spcPts val="1600"/>
              </a:spcAft>
              <a:buSzPts val="1800"/>
              <a:buNone/>
            </a:pPr>
            <a:r>
              <a:t/>
            </a:r>
            <a:endParaRPr sz="1500"/>
          </a:p>
        </p:txBody>
      </p:sp>
      <p:sp>
        <p:nvSpPr>
          <p:cNvPr id="393" name="Google Shape;393;p31"/>
          <p:cNvSpPr txBox="1"/>
          <p:nvPr/>
        </p:nvSpPr>
        <p:spPr>
          <a:xfrm>
            <a:off x="138500" y="208725"/>
            <a:ext cx="43638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100"/>
              <a:buFont typeface="Arial"/>
              <a:buNone/>
            </a:pPr>
            <a:r>
              <a:rPr b="1" i="0" lang="pl" sz="2400" u="none" cap="none" strike="noStrike">
                <a:solidFill>
                  <a:srgbClr val="FF0000"/>
                </a:solidFill>
                <a:latin typeface="Lato"/>
                <a:ea typeface="Lato"/>
                <a:cs typeface="Lato"/>
                <a:sym typeface="Lato"/>
              </a:rPr>
              <a:t>Spark software architecture</a:t>
            </a:r>
            <a:endParaRPr b="1" i="0" sz="2400" u="none" cap="none" strike="noStrike">
              <a:solidFill>
                <a:srgbClr val="FF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0000"/>
              </a:solidFill>
              <a:latin typeface="Arial"/>
              <a:ea typeface="Arial"/>
              <a:cs typeface="Arial"/>
              <a:sym typeface="Arial"/>
            </a:endParaRPr>
          </a:p>
        </p:txBody>
      </p:sp>
      <p:pic>
        <p:nvPicPr>
          <p:cNvPr id="394" name="Google Shape;394;p31"/>
          <p:cNvPicPr preferRelativeResize="0"/>
          <p:nvPr/>
        </p:nvPicPr>
        <p:blipFill rotWithShape="1">
          <a:blip r:embed="rId3">
            <a:alphaModFix/>
          </a:blip>
          <a:srcRect b="0" l="0" r="0" t="0"/>
          <a:stretch/>
        </p:blipFill>
        <p:spPr>
          <a:xfrm>
            <a:off x="138500" y="1455750"/>
            <a:ext cx="4284000" cy="23523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g71f9d8cd2e_0_6"/>
          <p:cNvSpPr txBox="1"/>
          <p:nvPr/>
        </p:nvSpPr>
        <p:spPr>
          <a:xfrm>
            <a:off x="388625" y="398825"/>
            <a:ext cx="43638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100"/>
              <a:buFont typeface="Arial"/>
              <a:buNone/>
            </a:pPr>
            <a:r>
              <a:rPr b="1" lang="pl" sz="2400">
                <a:solidFill>
                  <a:srgbClr val="FF0000"/>
                </a:solidFill>
                <a:latin typeface="Lato"/>
                <a:ea typeface="Lato"/>
                <a:cs typeface="Lato"/>
                <a:sym typeface="Lato"/>
              </a:rPr>
              <a:t>Experiment - Executors</a:t>
            </a:r>
            <a:endParaRPr b="1" i="0" sz="2400" u="none" cap="none" strike="noStrike">
              <a:solidFill>
                <a:srgbClr val="FF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0000"/>
              </a:solidFill>
              <a:latin typeface="Arial"/>
              <a:ea typeface="Arial"/>
              <a:cs typeface="Arial"/>
              <a:sym typeface="Arial"/>
            </a:endParaRPr>
          </a:p>
        </p:txBody>
      </p:sp>
      <p:pic>
        <p:nvPicPr>
          <p:cNvPr id="400" name="Google Shape;400;g71f9d8cd2e_0_6"/>
          <p:cNvPicPr preferRelativeResize="0"/>
          <p:nvPr/>
        </p:nvPicPr>
        <p:blipFill>
          <a:blip r:embed="rId3">
            <a:alphaModFix/>
          </a:blip>
          <a:stretch>
            <a:fillRect/>
          </a:stretch>
        </p:blipFill>
        <p:spPr>
          <a:xfrm>
            <a:off x="562550" y="1904212"/>
            <a:ext cx="4189875" cy="1644775"/>
          </a:xfrm>
          <a:prstGeom prst="rect">
            <a:avLst/>
          </a:prstGeom>
          <a:noFill/>
          <a:ln>
            <a:noFill/>
          </a:ln>
        </p:spPr>
      </p:pic>
      <p:sp>
        <p:nvSpPr>
          <p:cNvPr id="401" name="Google Shape;401;g71f9d8cd2e_0_6"/>
          <p:cNvSpPr txBox="1"/>
          <p:nvPr/>
        </p:nvSpPr>
        <p:spPr>
          <a:xfrm>
            <a:off x="1516475" y="1240313"/>
            <a:ext cx="2108100" cy="478800"/>
          </a:xfrm>
          <a:prstGeom prst="rect">
            <a:avLst/>
          </a:prstGeom>
          <a:noFill/>
          <a:ln>
            <a:noFill/>
          </a:ln>
        </p:spPr>
        <p:txBody>
          <a:bodyPr anchorCtr="0" anchor="t" bIns="91425" lIns="91425" spcFirstLastPara="1" rIns="91425" wrap="square" tIns="91425">
            <a:noAutofit/>
          </a:bodyPr>
          <a:lstStyle/>
          <a:p>
            <a:pPr indent="0" lvl="0" marL="0" marR="38100" rtl="0" algn="ctr">
              <a:lnSpc>
                <a:spcPct val="128571"/>
              </a:lnSpc>
              <a:spcBef>
                <a:spcPts val="0"/>
              </a:spcBef>
              <a:spcAft>
                <a:spcPts val="0"/>
              </a:spcAft>
              <a:buClr>
                <a:schemeClr val="dk2"/>
              </a:buClr>
              <a:buSzPts val="1100"/>
              <a:buFont typeface="Arial"/>
              <a:buNone/>
            </a:pPr>
            <a:r>
              <a:rPr lang="pl" sz="2100">
                <a:solidFill>
                  <a:srgbClr val="222222"/>
                </a:solidFill>
              </a:rPr>
              <a:t>Code</a:t>
            </a:r>
            <a:endParaRPr sz="2100">
              <a:solidFill>
                <a:srgbClr val="222222"/>
              </a:solidFill>
            </a:endParaRPr>
          </a:p>
          <a:p>
            <a:pPr indent="0" lvl="0" marL="0" rtl="0" algn="l">
              <a:spcBef>
                <a:spcPts val="0"/>
              </a:spcBef>
              <a:spcAft>
                <a:spcPts val="0"/>
              </a:spcAft>
              <a:buNone/>
            </a:pPr>
            <a:r>
              <a:t/>
            </a:r>
            <a:endParaRPr>
              <a:latin typeface="Lato"/>
              <a:ea typeface="Lato"/>
              <a:cs typeface="Lato"/>
              <a:sym typeface="Lato"/>
            </a:endParaRPr>
          </a:p>
        </p:txBody>
      </p:sp>
      <p:sp>
        <p:nvSpPr>
          <p:cNvPr id="402" name="Google Shape;402;g71f9d8cd2e_0_6"/>
          <p:cNvSpPr txBox="1"/>
          <p:nvPr/>
        </p:nvSpPr>
        <p:spPr>
          <a:xfrm>
            <a:off x="5918875" y="1151900"/>
            <a:ext cx="2108100" cy="478800"/>
          </a:xfrm>
          <a:prstGeom prst="rect">
            <a:avLst/>
          </a:prstGeom>
          <a:noFill/>
          <a:ln>
            <a:noFill/>
          </a:ln>
        </p:spPr>
        <p:txBody>
          <a:bodyPr anchorCtr="0" anchor="t" bIns="91425" lIns="91425" spcFirstLastPara="1" rIns="91425" wrap="square" tIns="91425">
            <a:noAutofit/>
          </a:bodyPr>
          <a:lstStyle/>
          <a:p>
            <a:pPr indent="0" lvl="0" marL="0" marR="38100" rtl="0" algn="ctr">
              <a:lnSpc>
                <a:spcPct val="128571"/>
              </a:lnSpc>
              <a:spcBef>
                <a:spcPts val="0"/>
              </a:spcBef>
              <a:spcAft>
                <a:spcPts val="0"/>
              </a:spcAft>
              <a:buClr>
                <a:schemeClr val="dk2"/>
              </a:buClr>
              <a:buSzPts val="1100"/>
              <a:buFont typeface="Arial"/>
              <a:buNone/>
            </a:pPr>
            <a:r>
              <a:rPr lang="pl" sz="2100">
                <a:solidFill>
                  <a:srgbClr val="222222"/>
                </a:solidFill>
              </a:rPr>
              <a:t>Result</a:t>
            </a:r>
            <a:endParaRPr sz="2100">
              <a:solidFill>
                <a:srgbClr val="222222"/>
              </a:solidFill>
            </a:endParaRPr>
          </a:p>
          <a:p>
            <a:pPr indent="0" lvl="0" marL="0" rtl="0" algn="l">
              <a:spcBef>
                <a:spcPts val="0"/>
              </a:spcBef>
              <a:spcAft>
                <a:spcPts val="0"/>
              </a:spcAft>
              <a:buNone/>
            </a:pPr>
            <a:r>
              <a:t/>
            </a:r>
            <a:endParaRPr>
              <a:latin typeface="Lato"/>
              <a:ea typeface="Lato"/>
              <a:cs typeface="Lato"/>
              <a:sym typeface="Lato"/>
            </a:endParaRPr>
          </a:p>
        </p:txBody>
      </p:sp>
      <p:sp>
        <p:nvSpPr>
          <p:cNvPr id="403" name="Google Shape;403;g71f9d8cd2e_0_6"/>
          <p:cNvSpPr txBox="1"/>
          <p:nvPr/>
        </p:nvSpPr>
        <p:spPr>
          <a:xfrm>
            <a:off x="651625" y="4513300"/>
            <a:ext cx="36753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900">
                <a:latin typeface="Lato"/>
                <a:ea typeface="Lato"/>
                <a:cs typeface="Lato"/>
                <a:sym typeface="Lato"/>
              </a:rPr>
              <a:t>** </a:t>
            </a:r>
            <a:r>
              <a:rPr lang="pl" sz="900">
                <a:solidFill>
                  <a:srgbClr val="222222"/>
                </a:solidFill>
                <a:highlight>
                  <a:srgbClr val="F8F9FA"/>
                </a:highlight>
              </a:rPr>
              <a:t>The </a:t>
            </a:r>
            <a:r>
              <a:rPr lang="pl" sz="900">
                <a:solidFill>
                  <a:srgbClr val="222222"/>
                </a:solidFill>
                <a:highlight>
                  <a:srgbClr val="F8F9FA"/>
                </a:highlight>
              </a:rPr>
              <a:t>test</a:t>
            </a:r>
            <a:r>
              <a:rPr lang="pl" sz="900">
                <a:solidFill>
                  <a:srgbClr val="222222"/>
                </a:solidFill>
                <a:highlight>
                  <a:srgbClr val="F8F9FA"/>
                </a:highlight>
              </a:rPr>
              <a:t> was </a:t>
            </a:r>
            <a:r>
              <a:rPr lang="pl" sz="900">
                <a:solidFill>
                  <a:srgbClr val="222222"/>
                </a:solidFill>
                <a:highlight>
                  <a:srgbClr val="F8F9FA"/>
                </a:highlight>
              </a:rPr>
              <a:t>conducted</a:t>
            </a:r>
            <a:r>
              <a:rPr lang="pl" sz="900">
                <a:solidFill>
                  <a:srgbClr val="222222"/>
                </a:solidFill>
                <a:highlight>
                  <a:srgbClr val="F8F9FA"/>
                </a:highlight>
              </a:rPr>
              <a:t> on a 4-core Macbook Air</a:t>
            </a:r>
            <a:endParaRPr sz="900">
              <a:solidFill>
                <a:srgbClr val="222222"/>
              </a:solidFill>
              <a:highlight>
                <a:srgbClr val="F8F9FA"/>
              </a:highlight>
            </a:endParaRPr>
          </a:p>
          <a:p>
            <a:pPr indent="0" lvl="0" marL="0" rtl="0" algn="l">
              <a:spcBef>
                <a:spcPts val="0"/>
              </a:spcBef>
              <a:spcAft>
                <a:spcPts val="0"/>
              </a:spcAft>
              <a:buNone/>
            </a:pPr>
            <a:r>
              <a:t/>
            </a:r>
            <a:endParaRPr sz="900">
              <a:latin typeface="Lato"/>
              <a:ea typeface="Lato"/>
              <a:cs typeface="Lato"/>
              <a:sym typeface="Lato"/>
            </a:endParaRPr>
          </a:p>
        </p:txBody>
      </p:sp>
      <p:grpSp>
        <p:nvGrpSpPr>
          <p:cNvPr id="404" name="Google Shape;404;g71f9d8cd2e_0_6"/>
          <p:cNvGrpSpPr/>
          <p:nvPr/>
        </p:nvGrpSpPr>
        <p:grpSpPr>
          <a:xfrm>
            <a:off x="5897050" y="1753563"/>
            <a:ext cx="2151726" cy="1664000"/>
            <a:chOff x="5897063" y="2010250"/>
            <a:chExt cx="2151726" cy="1664000"/>
          </a:xfrm>
        </p:grpSpPr>
        <p:pic>
          <p:nvPicPr>
            <p:cNvPr id="405" name="Google Shape;405;g71f9d8cd2e_0_6"/>
            <p:cNvPicPr preferRelativeResize="0"/>
            <p:nvPr/>
          </p:nvPicPr>
          <p:blipFill>
            <a:blip r:embed="rId4">
              <a:alphaModFix/>
            </a:blip>
            <a:stretch>
              <a:fillRect/>
            </a:stretch>
          </p:blipFill>
          <p:spPr>
            <a:xfrm>
              <a:off x="5897063" y="2029475"/>
              <a:ext cx="2151726" cy="1644775"/>
            </a:xfrm>
            <a:prstGeom prst="rect">
              <a:avLst/>
            </a:prstGeom>
            <a:noFill/>
            <a:ln>
              <a:noFill/>
            </a:ln>
          </p:spPr>
        </p:pic>
        <p:sp>
          <p:nvSpPr>
            <p:cNvPr id="406" name="Google Shape;406;g71f9d8cd2e_0_6"/>
            <p:cNvSpPr/>
            <p:nvPr/>
          </p:nvSpPr>
          <p:spPr>
            <a:xfrm>
              <a:off x="6008625" y="2010250"/>
              <a:ext cx="1947900" cy="656400"/>
            </a:xfrm>
            <a:prstGeom prst="rect">
              <a:avLst/>
            </a:prstGeom>
            <a:noFill/>
            <a:ln cap="flat" cmpd="sng" w="952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71f9d8cd2e_0_6"/>
            <p:cNvSpPr/>
            <p:nvPr/>
          </p:nvSpPr>
          <p:spPr>
            <a:xfrm>
              <a:off x="5998975" y="2666650"/>
              <a:ext cx="1947900" cy="9531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71f9d8cd2e_0_6"/>
            <p:cNvSpPr/>
            <p:nvPr/>
          </p:nvSpPr>
          <p:spPr>
            <a:xfrm>
              <a:off x="6008625" y="2504575"/>
              <a:ext cx="1947900" cy="162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g71f9d8cd2e_0_6"/>
          <p:cNvGrpSpPr/>
          <p:nvPr/>
        </p:nvGrpSpPr>
        <p:grpSpPr>
          <a:xfrm>
            <a:off x="6001900" y="3475825"/>
            <a:ext cx="2959700" cy="957900"/>
            <a:chOff x="5934300" y="3556925"/>
            <a:chExt cx="2959700" cy="957900"/>
          </a:xfrm>
        </p:grpSpPr>
        <p:sp>
          <p:nvSpPr>
            <p:cNvPr id="410" name="Google Shape;410;g71f9d8cd2e_0_6"/>
            <p:cNvSpPr/>
            <p:nvPr/>
          </p:nvSpPr>
          <p:spPr>
            <a:xfrm>
              <a:off x="5934300" y="3952025"/>
              <a:ext cx="175800" cy="154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71f9d8cd2e_0_6"/>
            <p:cNvSpPr/>
            <p:nvPr/>
          </p:nvSpPr>
          <p:spPr>
            <a:xfrm>
              <a:off x="5934300" y="3664050"/>
              <a:ext cx="175800" cy="1545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71f9d8cd2e_0_6"/>
            <p:cNvSpPr/>
            <p:nvPr/>
          </p:nvSpPr>
          <p:spPr>
            <a:xfrm>
              <a:off x="5934300" y="4240025"/>
              <a:ext cx="175800" cy="15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71f9d8cd2e_0_6"/>
            <p:cNvSpPr txBox="1"/>
            <p:nvPr/>
          </p:nvSpPr>
          <p:spPr>
            <a:xfrm>
              <a:off x="6312800" y="3556925"/>
              <a:ext cx="25812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200">
                  <a:latin typeface="Lato"/>
                  <a:ea typeface="Lato"/>
                  <a:cs typeface="Lato"/>
                  <a:sym typeface="Lato"/>
                </a:rPr>
                <a:t>Speed Up </a:t>
              </a:r>
              <a:endParaRPr sz="1200">
                <a:solidFill>
                  <a:srgbClr val="222222"/>
                </a:solidFill>
                <a:highlight>
                  <a:srgbClr val="F8F9FA"/>
                </a:highlight>
              </a:endParaRPr>
            </a:p>
            <a:p>
              <a:pPr indent="0" lvl="0" marL="0" rtl="0" algn="l">
                <a:spcBef>
                  <a:spcPts val="0"/>
                </a:spcBef>
                <a:spcAft>
                  <a:spcPts val="0"/>
                </a:spcAft>
                <a:buNone/>
              </a:pPr>
              <a:r>
                <a:t/>
              </a:r>
              <a:endParaRPr sz="1200">
                <a:latin typeface="Lato"/>
                <a:ea typeface="Lato"/>
                <a:cs typeface="Lato"/>
                <a:sym typeface="Lato"/>
              </a:endParaRPr>
            </a:p>
          </p:txBody>
        </p:sp>
        <p:sp>
          <p:nvSpPr>
            <p:cNvPr id="414" name="Google Shape;414;g71f9d8cd2e_0_6"/>
            <p:cNvSpPr txBox="1"/>
            <p:nvPr/>
          </p:nvSpPr>
          <p:spPr>
            <a:xfrm>
              <a:off x="6312800" y="3831725"/>
              <a:ext cx="25812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200">
                  <a:solidFill>
                    <a:srgbClr val="222222"/>
                  </a:solidFill>
                  <a:highlight>
                    <a:srgbClr val="F8F9FA"/>
                  </a:highlight>
                </a:rPr>
                <a:t>Computational fluctuation </a:t>
              </a:r>
              <a:endParaRPr sz="1200">
                <a:solidFill>
                  <a:srgbClr val="222222"/>
                </a:solidFill>
                <a:highlight>
                  <a:srgbClr val="F8F9FA"/>
                </a:highlight>
              </a:endParaRPr>
            </a:p>
            <a:p>
              <a:pPr indent="0" lvl="0" marL="0" rtl="0" algn="l">
                <a:spcBef>
                  <a:spcPts val="0"/>
                </a:spcBef>
                <a:spcAft>
                  <a:spcPts val="0"/>
                </a:spcAft>
                <a:buNone/>
              </a:pPr>
              <a:r>
                <a:t/>
              </a:r>
              <a:endParaRPr sz="1200">
                <a:latin typeface="Lato"/>
                <a:ea typeface="Lato"/>
                <a:cs typeface="Lato"/>
                <a:sym typeface="Lato"/>
              </a:endParaRPr>
            </a:p>
          </p:txBody>
        </p:sp>
        <p:sp>
          <p:nvSpPr>
            <p:cNvPr id="415" name="Google Shape;415;g71f9d8cd2e_0_6"/>
            <p:cNvSpPr txBox="1"/>
            <p:nvPr/>
          </p:nvSpPr>
          <p:spPr>
            <a:xfrm>
              <a:off x="6312800" y="4119725"/>
              <a:ext cx="25812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200">
                  <a:solidFill>
                    <a:srgbClr val="222222"/>
                  </a:solidFill>
                  <a:highlight>
                    <a:srgbClr val="F8F9FA"/>
                  </a:highlight>
                </a:rPr>
                <a:t>Optimum</a:t>
              </a:r>
              <a:r>
                <a:rPr lang="pl" sz="1200">
                  <a:solidFill>
                    <a:srgbClr val="222222"/>
                  </a:solidFill>
                  <a:highlight>
                    <a:srgbClr val="F8F9FA"/>
                  </a:highlight>
                </a:rPr>
                <a:t> </a:t>
              </a:r>
              <a:endParaRPr sz="1200">
                <a:solidFill>
                  <a:srgbClr val="222222"/>
                </a:solidFill>
                <a:highlight>
                  <a:srgbClr val="F8F9FA"/>
                </a:highlight>
              </a:endParaRPr>
            </a:p>
            <a:p>
              <a:pPr indent="0" lvl="0" marL="0" rtl="0" algn="l">
                <a:spcBef>
                  <a:spcPts val="0"/>
                </a:spcBef>
                <a:spcAft>
                  <a:spcPts val="0"/>
                </a:spcAft>
                <a:buNone/>
              </a:pPr>
              <a:r>
                <a:t/>
              </a:r>
              <a:endParaRPr sz="1200">
                <a:latin typeface="Lato"/>
                <a:ea typeface="Lato"/>
                <a:cs typeface="Lato"/>
                <a:sym typeface="La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2"/>
          <p:cNvSpPr txBox="1"/>
          <p:nvPr>
            <p:ph idx="2" type="body"/>
          </p:nvPr>
        </p:nvSpPr>
        <p:spPr>
          <a:xfrm>
            <a:off x="4939500" y="0"/>
            <a:ext cx="3837000" cy="484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a:p>
          <a:p>
            <a:pPr indent="-323850" lvl="0" marL="457200" rtl="0" algn="l">
              <a:lnSpc>
                <a:spcPct val="115000"/>
              </a:lnSpc>
              <a:spcBef>
                <a:spcPts val="0"/>
              </a:spcBef>
              <a:spcAft>
                <a:spcPts val="0"/>
              </a:spcAft>
              <a:buSzPts val="1500"/>
              <a:buChar char="●"/>
            </a:pPr>
            <a:r>
              <a:rPr b="1" lang="pl" sz="1500"/>
              <a:t>Transformation</a:t>
            </a:r>
            <a:r>
              <a:rPr lang="pl" sz="1500"/>
              <a:t> -&gt; computation of RDD from the previous one</a:t>
            </a:r>
            <a:endParaRPr sz="1500"/>
          </a:p>
          <a:p>
            <a:pPr indent="-323850" lvl="0" marL="457200" rtl="0" algn="l">
              <a:lnSpc>
                <a:spcPct val="115000"/>
              </a:lnSpc>
              <a:spcBef>
                <a:spcPts val="1600"/>
              </a:spcBef>
              <a:spcAft>
                <a:spcPts val="0"/>
              </a:spcAft>
              <a:buSzPts val="1500"/>
              <a:buChar char="●"/>
            </a:pPr>
            <a:r>
              <a:rPr lang="pl" sz="1500"/>
              <a:t>Action -&gt; trigger the computation</a:t>
            </a:r>
            <a:endParaRPr sz="1500"/>
          </a:p>
          <a:p>
            <a:pPr indent="-323850" lvl="0" marL="457200" rtl="0" algn="l">
              <a:lnSpc>
                <a:spcPct val="115000"/>
              </a:lnSpc>
              <a:spcBef>
                <a:spcPts val="1600"/>
              </a:spcBef>
              <a:spcAft>
                <a:spcPts val="0"/>
              </a:spcAft>
              <a:buSzPts val="1500"/>
              <a:buChar char="●"/>
            </a:pPr>
            <a:r>
              <a:rPr b="1" lang="pl" sz="1500"/>
              <a:t>Lineage -&gt;</a:t>
            </a:r>
            <a:r>
              <a:rPr lang="pl" sz="1500"/>
              <a:t> one RDD is computed from another computed from another...</a:t>
            </a:r>
            <a:endParaRPr sz="1500"/>
          </a:p>
          <a:p>
            <a:pPr indent="-323850" lvl="0" marL="457200" rtl="0" algn="l">
              <a:lnSpc>
                <a:spcPct val="115000"/>
              </a:lnSpc>
              <a:spcBef>
                <a:spcPts val="1600"/>
              </a:spcBef>
              <a:spcAft>
                <a:spcPts val="0"/>
              </a:spcAft>
              <a:buSzPts val="1500"/>
              <a:buChar char="●"/>
            </a:pPr>
            <a:r>
              <a:rPr lang="pl" sz="1500"/>
              <a:t>RDDs, on default, are not materialized</a:t>
            </a:r>
            <a:endParaRPr sz="1500"/>
          </a:p>
          <a:p>
            <a:pPr indent="-323850" lvl="0" marL="457200" rtl="0" algn="l">
              <a:lnSpc>
                <a:spcPct val="115000"/>
              </a:lnSpc>
              <a:spcBef>
                <a:spcPts val="1600"/>
              </a:spcBef>
              <a:spcAft>
                <a:spcPts val="1600"/>
              </a:spcAft>
              <a:buSzPts val="1500"/>
              <a:buChar char="●"/>
            </a:pPr>
            <a:r>
              <a:rPr lang="pl" sz="1500"/>
              <a:t>They do materialize if cached or otherwise persisted</a:t>
            </a:r>
            <a:endParaRPr sz="1500"/>
          </a:p>
        </p:txBody>
      </p:sp>
      <p:pic>
        <p:nvPicPr>
          <p:cNvPr id="421" name="Google Shape;421;p32"/>
          <p:cNvPicPr preferRelativeResize="0"/>
          <p:nvPr/>
        </p:nvPicPr>
        <p:blipFill rotWithShape="1">
          <a:blip r:embed="rId3">
            <a:alphaModFix/>
          </a:blip>
          <a:srcRect b="0" l="0" r="0" t="0"/>
          <a:stretch/>
        </p:blipFill>
        <p:spPr>
          <a:xfrm>
            <a:off x="273600" y="1626099"/>
            <a:ext cx="4090200" cy="2542899"/>
          </a:xfrm>
          <a:prstGeom prst="rect">
            <a:avLst/>
          </a:prstGeom>
          <a:noFill/>
          <a:ln>
            <a:noFill/>
          </a:ln>
        </p:spPr>
      </p:pic>
      <p:sp>
        <p:nvSpPr>
          <p:cNvPr id="422" name="Google Shape;422;p32"/>
          <p:cNvSpPr txBox="1"/>
          <p:nvPr/>
        </p:nvSpPr>
        <p:spPr>
          <a:xfrm>
            <a:off x="0" y="511300"/>
            <a:ext cx="4363800" cy="7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pl" sz="3000" u="none" cap="none" strike="noStrike">
                <a:solidFill>
                  <a:schemeClr val="dk1"/>
                </a:solidFill>
                <a:latin typeface="Raleway"/>
                <a:ea typeface="Raleway"/>
                <a:cs typeface="Raleway"/>
                <a:sym typeface="Raleway"/>
              </a:rPr>
              <a:t>RDD Processing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34"/>
          <p:cNvSpPr txBox="1"/>
          <p:nvPr/>
        </p:nvSpPr>
        <p:spPr>
          <a:xfrm>
            <a:off x="109300" y="390275"/>
            <a:ext cx="43638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pl" sz="3000" u="none" cap="none" strike="noStrike">
                <a:solidFill>
                  <a:schemeClr val="dk1"/>
                </a:solidFill>
                <a:latin typeface="Raleway"/>
                <a:ea typeface="Raleway"/>
                <a:cs typeface="Raleway"/>
                <a:sym typeface="Raleway"/>
              </a:rPr>
              <a:t>Transformations </a:t>
            </a:r>
            <a:endParaRPr b="0" i="0" sz="1400" u="none" cap="none" strike="noStrike">
              <a:solidFill>
                <a:srgbClr val="000000"/>
              </a:solidFill>
              <a:latin typeface="Arial"/>
              <a:ea typeface="Arial"/>
              <a:cs typeface="Arial"/>
              <a:sym typeface="Arial"/>
            </a:endParaRPr>
          </a:p>
        </p:txBody>
      </p:sp>
      <p:sp>
        <p:nvSpPr>
          <p:cNvPr id="428" name="Google Shape;428;p34"/>
          <p:cNvSpPr txBox="1"/>
          <p:nvPr/>
        </p:nvSpPr>
        <p:spPr>
          <a:xfrm>
            <a:off x="4632450" y="314725"/>
            <a:ext cx="43638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pl" sz="3000" u="none" cap="none" strike="noStrike">
                <a:solidFill>
                  <a:srgbClr val="FFFFFF"/>
                </a:solidFill>
                <a:latin typeface="Raleway"/>
                <a:ea typeface="Raleway"/>
                <a:cs typeface="Raleway"/>
                <a:sym typeface="Raleway"/>
              </a:rPr>
              <a:t>Actions</a:t>
            </a:r>
            <a:r>
              <a:rPr b="1" i="0" lang="pl" sz="3000" u="none" cap="none" strike="noStrike">
                <a:solidFill>
                  <a:schemeClr val="dk1"/>
                </a:solidFill>
                <a:latin typeface="Raleway"/>
                <a:ea typeface="Raleway"/>
                <a:cs typeface="Raleway"/>
                <a:sym typeface="Raleway"/>
              </a:rPr>
              <a:t> </a:t>
            </a:r>
            <a:endParaRPr b="0" i="0" sz="1400" u="none" cap="none" strike="noStrike">
              <a:solidFill>
                <a:srgbClr val="000000"/>
              </a:solidFill>
              <a:latin typeface="Arial"/>
              <a:ea typeface="Arial"/>
              <a:cs typeface="Arial"/>
              <a:sym typeface="Arial"/>
            </a:endParaRPr>
          </a:p>
        </p:txBody>
      </p:sp>
      <p:sp>
        <p:nvSpPr>
          <p:cNvPr id="429" name="Google Shape;429;p34"/>
          <p:cNvSpPr txBox="1"/>
          <p:nvPr/>
        </p:nvSpPr>
        <p:spPr>
          <a:xfrm>
            <a:off x="588200" y="1109950"/>
            <a:ext cx="3768600" cy="3659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0" i="0" lang="pl" sz="1400" u="none" cap="none" strike="noStrike">
                <a:solidFill>
                  <a:schemeClr val="dk1"/>
                </a:solidFill>
                <a:latin typeface="Arial"/>
                <a:ea typeface="Arial"/>
                <a:cs typeface="Arial"/>
                <a:sym typeface="Arial"/>
              </a:rPr>
              <a:t>map</a:t>
            </a:r>
            <a:br>
              <a:rPr b="0" i="0" lang="pl"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pl" sz="1400" u="none" cap="none" strike="noStrike">
                <a:solidFill>
                  <a:schemeClr val="dk1"/>
                </a:solidFill>
                <a:latin typeface="Arial"/>
                <a:ea typeface="Arial"/>
                <a:cs typeface="Arial"/>
                <a:sym typeface="Arial"/>
              </a:rPr>
              <a:t>flatMa</a:t>
            </a:r>
            <a:r>
              <a:rPr b="0" i="0" lang="pl" sz="1400" u="none" cap="none" strike="noStrike">
                <a:solidFill>
                  <a:schemeClr val="dk1"/>
                </a:solidFill>
                <a:latin typeface="Arial"/>
                <a:ea typeface="Arial"/>
                <a:cs typeface="Arial"/>
                <a:sym typeface="Arial"/>
              </a:rPr>
              <a:t>p</a:t>
            </a:r>
            <a:br>
              <a:rPr b="0" i="0" lang="pl"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pl" sz="1400" u="none" cap="none" strike="noStrike">
                <a:solidFill>
                  <a:schemeClr val="dk1"/>
                </a:solidFill>
                <a:latin typeface="Arial"/>
                <a:ea typeface="Arial"/>
                <a:cs typeface="Arial"/>
                <a:sym typeface="Arial"/>
              </a:rPr>
              <a:t>filter</a:t>
            </a:r>
            <a:br>
              <a:rPr b="0" i="0" lang="pl"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pl" sz="1400" u="none" cap="none" strike="noStrike">
                <a:solidFill>
                  <a:schemeClr val="dk1"/>
                </a:solidFill>
                <a:latin typeface="Arial"/>
                <a:ea typeface="Arial"/>
                <a:cs typeface="Arial"/>
                <a:sym typeface="Arial"/>
              </a:rPr>
              <a:t>distinct</a:t>
            </a:r>
            <a:br>
              <a:rPr b="0" i="0" lang="pl"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pl" sz="1400" u="none" cap="none" strike="noStrike">
                <a:solidFill>
                  <a:schemeClr val="dk1"/>
                </a:solidFill>
                <a:latin typeface="Arial"/>
                <a:ea typeface="Arial"/>
                <a:cs typeface="Arial"/>
                <a:sym typeface="Arial"/>
              </a:rPr>
              <a:t>reduceByKey</a:t>
            </a:r>
            <a:br>
              <a:rPr b="0" i="0" lang="pl"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pl" sz="1400" u="none" cap="none" strike="noStrike">
                <a:solidFill>
                  <a:schemeClr val="dk1"/>
                </a:solidFill>
                <a:latin typeface="Arial"/>
                <a:ea typeface="Arial"/>
                <a:cs typeface="Arial"/>
                <a:sym typeface="Arial"/>
              </a:rPr>
              <a:t>mapPartitions</a:t>
            </a:r>
            <a:br>
              <a:rPr b="0" i="0" lang="pl"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pl" sz="1400" u="none" cap="none" strike="noStrike">
                <a:solidFill>
                  <a:schemeClr val="dk1"/>
                </a:solidFill>
                <a:latin typeface="Arial"/>
                <a:ea typeface="Arial"/>
                <a:cs typeface="Arial"/>
                <a:sym typeface="Arial"/>
              </a:rPr>
              <a:t>sortBy</a:t>
            </a:r>
            <a:endParaRPr b="0" i="0" sz="1400" u="none" cap="none" strike="noStrike">
              <a:solidFill>
                <a:schemeClr val="dk1"/>
              </a:solidFill>
              <a:latin typeface="Arial"/>
              <a:ea typeface="Arial"/>
              <a:cs typeface="Arial"/>
              <a:sym typeface="Arial"/>
            </a:endParaRPr>
          </a:p>
        </p:txBody>
      </p:sp>
      <p:sp>
        <p:nvSpPr>
          <p:cNvPr id="430" name="Google Shape;430;p34"/>
          <p:cNvSpPr txBox="1"/>
          <p:nvPr/>
        </p:nvSpPr>
        <p:spPr>
          <a:xfrm>
            <a:off x="4930050" y="971125"/>
            <a:ext cx="3768600" cy="3757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b="0" i="0" lang="pl" sz="1400" u="none" cap="none" strike="noStrike">
                <a:solidFill>
                  <a:schemeClr val="dk1"/>
                </a:solidFill>
                <a:latin typeface="Arial"/>
                <a:ea typeface="Arial"/>
                <a:cs typeface="Arial"/>
                <a:sym typeface="Arial"/>
              </a:rPr>
              <a:t>map</a:t>
            </a:r>
            <a:br>
              <a:rPr b="0" i="0" lang="pl" sz="1400" u="none" cap="none" strike="noStrike">
                <a:solidFill>
                  <a:schemeClr val="dk1"/>
                </a:solidFill>
                <a:latin typeface="Arial"/>
                <a:ea typeface="Arial"/>
                <a:cs typeface="Arial"/>
                <a:sym typeface="Arial"/>
              </a:rPr>
            </a:b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collect</a:t>
            </a:r>
            <a:br>
              <a:rPr b="0" i="0" lang="pl" sz="1400" u="none" cap="none" strike="noStrike">
                <a:solidFill>
                  <a:srgbClr val="FFFFFF"/>
                </a:solidFill>
                <a:latin typeface="Arial"/>
                <a:ea typeface="Arial"/>
                <a:cs typeface="Arial"/>
                <a:sym typeface="Arial"/>
              </a:rPr>
            </a:b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collectAsMap</a:t>
            </a:r>
            <a:br>
              <a:rPr b="0" i="0" lang="pl" sz="1400" u="none" cap="none" strike="noStrike">
                <a:solidFill>
                  <a:srgbClr val="FFFFFF"/>
                </a:solidFill>
                <a:latin typeface="Arial"/>
                <a:ea typeface="Arial"/>
                <a:cs typeface="Arial"/>
                <a:sym typeface="Arial"/>
              </a:rPr>
            </a:b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reduce</a:t>
            </a:r>
            <a:br>
              <a:rPr b="0" i="0" lang="pl" sz="1400" u="none" cap="none" strike="noStrike">
                <a:solidFill>
                  <a:srgbClr val="FFFFFF"/>
                </a:solidFill>
                <a:latin typeface="Arial"/>
                <a:ea typeface="Arial"/>
                <a:cs typeface="Arial"/>
                <a:sym typeface="Arial"/>
              </a:rPr>
            </a:b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countByKey/countByValue</a:t>
            </a:r>
            <a:br>
              <a:rPr b="0" i="0" lang="pl" sz="1400" u="none" cap="none" strike="noStrike">
                <a:solidFill>
                  <a:srgbClr val="FFFFFF"/>
                </a:solidFill>
                <a:latin typeface="Arial"/>
                <a:ea typeface="Arial"/>
                <a:cs typeface="Arial"/>
                <a:sym typeface="Arial"/>
              </a:rPr>
            </a:b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take</a:t>
            </a:r>
            <a:br>
              <a:rPr b="0" i="0" lang="pl" sz="1400" u="none" cap="none" strike="noStrike">
                <a:solidFill>
                  <a:srgbClr val="FFFFFF"/>
                </a:solidFill>
                <a:latin typeface="Arial"/>
                <a:ea typeface="Arial"/>
                <a:cs typeface="Arial"/>
                <a:sym typeface="Arial"/>
              </a:rPr>
            </a:br>
            <a:endParaRPr b="0" i="0" sz="14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400" u="none" cap="none" strike="noStrike">
                <a:solidFill>
                  <a:srgbClr val="FFFFFF"/>
                </a:solidFill>
                <a:latin typeface="Arial"/>
                <a:ea typeface="Arial"/>
                <a:cs typeface="Arial"/>
                <a:sym typeface="Arial"/>
              </a:rPr>
              <a:t>first</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35"/>
          <p:cNvSpPr txBox="1"/>
          <p:nvPr/>
        </p:nvSpPr>
        <p:spPr>
          <a:xfrm>
            <a:off x="1613463" y="0"/>
            <a:ext cx="6319800" cy="7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pl" sz="3000" u="none" cap="none" strike="noStrike">
                <a:solidFill>
                  <a:srgbClr val="FF0000"/>
                </a:solidFill>
                <a:latin typeface="Raleway"/>
                <a:ea typeface="Raleway"/>
                <a:cs typeface="Raleway"/>
                <a:sym typeface="Raleway"/>
              </a:rPr>
              <a:t>Life Cycle of spark program </a:t>
            </a:r>
            <a:endParaRPr b="0" i="0" sz="1400" u="none" cap="none" strike="noStrike">
              <a:solidFill>
                <a:srgbClr val="FF0000"/>
              </a:solidFill>
              <a:latin typeface="Arial"/>
              <a:ea typeface="Arial"/>
              <a:cs typeface="Arial"/>
              <a:sym typeface="Arial"/>
            </a:endParaRPr>
          </a:p>
        </p:txBody>
      </p:sp>
      <p:pic>
        <p:nvPicPr>
          <p:cNvPr id="436" name="Google Shape;436;p35"/>
          <p:cNvPicPr preferRelativeResize="0"/>
          <p:nvPr/>
        </p:nvPicPr>
        <p:blipFill rotWithShape="1">
          <a:blip r:embed="rId3">
            <a:alphaModFix/>
          </a:blip>
          <a:srcRect b="0" l="0" r="0" t="0"/>
          <a:stretch/>
        </p:blipFill>
        <p:spPr>
          <a:xfrm>
            <a:off x="170225" y="1627875"/>
            <a:ext cx="8973777" cy="3515624"/>
          </a:xfrm>
          <a:prstGeom prst="rect">
            <a:avLst/>
          </a:prstGeom>
          <a:noFill/>
          <a:ln>
            <a:noFill/>
          </a:ln>
        </p:spPr>
      </p:pic>
      <p:sp>
        <p:nvSpPr>
          <p:cNvPr id="437" name="Google Shape;437;p35"/>
          <p:cNvSpPr txBox="1"/>
          <p:nvPr/>
        </p:nvSpPr>
        <p:spPr>
          <a:xfrm>
            <a:off x="301125" y="692725"/>
            <a:ext cx="8944500" cy="219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pl" sz="2400" u="none" cap="none" strike="noStrike">
                <a:solidFill>
                  <a:schemeClr val="dk1"/>
                </a:solidFill>
                <a:latin typeface="Raleway"/>
                <a:ea typeface="Raleway"/>
                <a:cs typeface="Raleway"/>
                <a:sym typeface="Raleway"/>
              </a:rPr>
              <a:t>T</a:t>
            </a:r>
            <a:r>
              <a:rPr b="1" i="0" lang="pl" sz="2400" u="none" cap="none" strike="noStrike">
                <a:solidFill>
                  <a:srgbClr val="FF0000"/>
                </a:solidFill>
                <a:latin typeface="Raleway"/>
                <a:ea typeface="Raleway"/>
                <a:cs typeface="Raleway"/>
                <a:sym typeface="Raleway"/>
              </a:rPr>
              <a:t>o work on this </a:t>
            </a:r>
            <a:r>
              <a:rPr b="1" lang="pl" sz="2400">
                <a:solidFill>
                  <a:srgbClr val="FF0000"/>
                </a:solidFill>
                <a:latin typeface="Raleway"/>
                <a:ea typeface="Raleway"/>
                <a:cs typeface="Raleway"/>
                <a:sym typeface="Raleway"/>
              </a:rPr>
              <a:t>i</a:t>
            </a:r>
            <a:r>
              <a:rPr b="1" i="0" lang="pl" sz="2400" u="none" cap="none" strike="noStrike">
                <a:solidFill>
                  <a:srgbClr val="FF0000"/>
                </a:solidFill>
                <a:latin typeface="Raleway"/>
                <a:ea typeface="Raleway"/>
                <a:cs typeface="Raleway"/>
                <a:sym typeface="Raleway"/>
              </a:rPr>
              <a:t>mmutable data, you need to create a new one via Transformations and actions </a:t>
            </a:r>
            <a:endParaRPr b="0" i="0" sz="2400" u="none" cap="none" strike="noStrike">
              <a:solidFill>
                <a:srgbClr val="FF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g720596a7f1_1_45"/>
          <p:cNvSpPr txBox="1"/>
          <p:nvPr>
            <p:ph idx="4294967295" type="title"/>
          </p:nvPr>
        </p:nvSpPr>
        <p:spPr>
          <a:xfrm>
            <a:off x="532575" y="123125"/>
            <a:ext cx="5380500" cy="97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pl" sz="3000">
                <a:solidFill>
                  <a:srgbClr val="FF9900"/>
                </a:solidFill>
              </a:rPr>
              <a:t>Cache - </a:t>
            </a:r>
            <a:r>
              <a:rPr lang="pl">
                <a:solidFill>
                  <a:srgbClr val="FF9900"/>
                </a:solidFill>
              </a:rPr>
              <a:t>Idea</a:t>
            </a:r>
            <a:endParaRPr sz="3000">
              <a:solidFill>
                <a:srgbClr val="FF9900"/>
              </a:solidFill>
            </a:endParaRPr>
          </a:p>
        </p:txBody>
      </p:sp>
      <p:pic>
        <p:nvPicPr>
          <p:cNvPr id="443" name="Google Shape;443;g720596a7f1_1_45"/>
          <p:cNvPicPr preferRelativeResize="0"/>
          <p:nvPr/>
        </p:nvPicPr>
        <p:blipFill>
          <a:blip r:embed="rId3">
            <a:alphaModFix/>
          </a:blip>
          <a:stretch>
            <a:fillRect/>
          </a:stretch>
        </p:blipFill>
        <p:spPr>
          <a:xfrm>
            <a:off x="189825" y="2006850"/>
            <a:ext cx="3762450" cy="1848325"/>
          </a:xfrm>
          <a:prstGeom prst="rect">
            <a:avLst/>
          </a:prstGeom>
          <a:noFill/>
          <a:ln>
            <a:noFill/>
          </a:ln>
        </p:spPr>
      </p:pic>
      <p:pic>
        <p:nvPicPr>
          <p:cNvPr id="444" name="Google Shape;444;g720596a7f1_1_45"/>
          <p:cNvPicPr preferRelativeResize="0"/>
          <p:nvPr/>
        </p:nvPicPr>
        <p:blipFill>
          <a:blip r:embed="rId4">
            <a:alphaModFix/>
          </a:blip>
          <a:stretch>
            <a:fillRect/>
          </a:stretch>
        </p:blipFill>
        <p:spPr>
          <a:xfrm>
            <a:off x="5020887" y="1032375"/>
            <a:ext cx="3610525" cy="1765775"/>
          </a:xfrm>
          <a:prstGeom prst="rect">
            <a:avLst/>
          </a:prstGeom>
          <a:noFill/>
          <a:ln>
            <a:noFill/>
          </a:ln>
        </p:spPr>
      </p:pic>
      <p:pic>
        <p:nvPicPr>
          <p:cNvPr id="445" name="Google Shape;445;g720596a7f1_1_45"/>
          <p:cNvPicPr preferRelativeResize="0"/>
          <p:nvPr/>
        </p:nvPicPr>
        <p:blipFill>
          <a:blip r:embed="rId5">
            <a:alphaModFix/>
          </a:blip>
          <a:stretch>
            <a:fillRect/>
          </a:stretch>
        </p:blipFill>
        <p:spPr>
          <a:xfrm>
            <a:off x="4819837" y="2873657"/>
            <a:ext cx="4012609" cy="1946593"/>
          </a:xfrm>
          <a:prstGeom prst="rect">
            <a:avLst/>
          </a:prstGeom>
          <a:noFill/>
          <a:ln>
            <a:noFill/>
          </a:ln>
        </p:spPr>
      </p:pic>
      <p:cxnSp>
        <p:nvCxnSpPr>
          <p:cNvPr id="446" name="Google Shape;446;g720596a7f1_1_45"/>
          <p:cNvCxnSpPr>
            <a:stCxn id="443" idx="3"/>
            <a:endCxn id="444" idx="1"/>
          </p:cNvCxnSpPr>
          <p:nvPr/>
        </p:nvCxnSpPr>
        <p:spPr>
          <a:xfrm flipH="1" rot="10800000">
            <a:off x="3952275" y="1915213"/>
            <a:ext cx="1068600" cy="1015800"/>
          </a:xfrm>
          <a:prstGeom prst="straightConnector1">
            <a:avLst/>
          </a:prstGeom>
          <a:noFill/>
          <a:ln cap="flat" cmpd="sng" w="19050">
            <a:solidFill>
              <a:srgbClr val="000000"/>
            </a:solidFill>
            <a:prstDash val="solid"/>
            <a:round/>
            <a:headEnd len="med" w="med" type="none"/>
            <a:tailEnd len="med" w="med" type="triangle"/>
          </a:ln>
        </p:spPr>
      </p:cxnSp>
      <p:cxnSp>
        <p:nvCxnSpPr>
          <p:cNvPr id="447" name="Google Shape;447;g720596a7f1_1_45"/>
          <p:cNvCxnSpPr>
            <a:stCxn id="443" idx="3"/>
            <a:endCxn id="445" idx="1"/>
          </p:cNvCxnSpPr>
          <p:nvPr/>
        </p:nvCxnSpPr>
        <p:spPr>
          <a:xfrm>
            <a:off x="3952275" y="2931013"/>
            <a:ext cx="867600" cy="91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g71eb3ad423_0_2"/>
          <p:cNvSpPr txBox="1"/>
          <p:nvPr>
            <p:ph idx="4294967295" type="title"/>
          </p:nvPr>
        </p:nvSpPr>
        <p:spPr>
          <a:xfrm>
            <a:off x="532575" y="-180000"/>
            <a:ext cx="7537800" cy="97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pl">
                <a:solidFill>
                  <a:srgbClr val="FF9900"/>
                </a:solidFill>
              </a:rPr>
              <a:t>Execution plan - without caching</a:t>
            </a:r>
            <a:endParaRPr sz="3000">
              <a:solidFill>
                <a:srgbClr val="FF9900"/>
              </a:solidFill>
            </a:endParaRPr>
          </a:p>
        </p:txBody>
      </p:sp>
      <p:pic>
        <p:nvPicPr>
          <p:cNvPr id="453" name="Google Shape;453;g71eb3ad423_0_2"/>
          <p:cNvPicPr preferRelativeResize="0"/>
          <p:nvPr/>
        </p:nvPicPr>
        <p:blipFill>
          <a:blip r:embed="rId3">
            <a:alphaModFix/>
          </a:blip>
          <a:stretch>
            <a:fillRect/>
          </a:stretch>
        </p:blipFill>
        <p:spPr>
          <a:xfrm>
            <a:off x="399850" y="1101138"/>
            <a:ext cx="3676650" cy="857250"/>
          </a:xfrm>
          <a:prstGeom prst="rect">
            <a:avLst/>
          </a:prstGeom>
          <a:noFill/>
          <a:ln>
            <a:noFill/>
          </a:ln>
        </p:spPr>
      </p:pic>
      <p:pic>
        <p:nvPicPr>
          <p:cNvPr id="454" name="Google Shape;454;g71eb3ad423_0_2"/>
          <p:cNvPicPr preferRelativeResize="0"/>
          <p:nvPr/>
        </p:nvPicPr>
        <p:blipFill>
          <a:blip r:embed="rId4">
            <a:alphaModFix/>
          </a:blip>
          <a:stretch>
            <a:fillRect/>
          </a:stretch>
        </p:blipFill>
        <p:spPr>
          <a:xfrm>
            <a:off x="399825" y="2011463"/>
            <a:ext cx="3362325" cy="828675"/>
          </a:xfrm>
          <a:prstGeom prst="rect">
            <a:avLst/>
          </a:prstGeom>
          <a:noFill/>
          <a:ln>
            <a:noFill/>
          </a:ln>
        </p:spPr>
      </p:pic>
      <p:pic>
        <p:nvPicPr>
          <p:cNvPr id="455" name="Google Shape;455;g71eb3ad423_0_2"/>
          <p:cNvPicPr preferRelativeResize="0"/>
          <p:nvPr/>
        </p:nvPicPr>
        <p:blipFill>
          <a:blip r:embed="rId5">
            <a:alphaModFix/>
          </a:blip>
          <a:stretch>
            <a:fillRect/>
          </a:stretch>
        </p:blipFill>
        <p:spPr>
          <a:xfrm>
            <a:off x="356963" y="2893237"/>
            <a:ext cx="3448050" cy="971550"/>
          </a:xfrm>
          <a:prstGeom prst="rect">
            <a:avLst/>
          </a:prstGeom>
          <a:noFill/>
          <a:ln>
            <a:noFill/>
          </a:ln>
        </p:spPr>
      </p:pic>
      <p:pic>
        <p:nvPicPr>
          <p:cNvPr id="456" name="Google Shape;456;g71eb3ad423_0_2"/>
          <p:cNvPicPr preferRelativeResize="0"/>
          <p:nvPr/>
        </p:nvPicPr>
        <p:blipFill>
          <a:blip r:embed="rId6">
            <a:alphaModFix/>
          </a:blip>
          <a:stretch>
            <a:fillRect/>
          </a:stretch>
        </p:blipFill>
        <p:spPr>
          <a:xfrm>
            <a:off x="356963" y="3917850"/>
            <a:ext cx="3629025" cy="971550"/>
          </a:xfrm>
          <a:prstGeom prst="rect">
            <a:avLst/>
          </a:prstGeom>
          <a:noFill/>
          <a:ln>
            <a:noFill/>
          </a:ln>
        </p:spPr>
      </p:pic>
      <p:pic>
        <p:nvPicPr>
          <p:cNvPr id="457" name="Google Shape;457;g71eb3ad423_0_2"/>
          <p:cNvPicPr preferRelativeResize="0"/>
          <p:nvPr/>
        </p:nvPicPr>
        <p:blipFill>
          <a:blip r:embed="rId7">
            <a:alphaModFix/>
          </a:blip>
          <a:stretch>
            <a:fillRect/>
          </a:stretch>
        </p:blipFill>
        <p:spPr>
          <a:xfrm>
            <a:off x="4076488" y="2108675"/>
            <a:ext cx="4866875" cy="1334700"/>
          </a:xfrm>
          <a:prstGeom prst="rect">
            <a:avLst/>
          </a:prstGeom>
          <a:noFill/>
          <a:ln>
            <a:noFill/>
          </a:ln>
        </p:spPr>
      </p:pic>
      <p:sp>
        <p:nvSpPr>
          <p:cNvPr id="458" name="Google Shape;458;g71eb3ad423_0_2"/>
          <p:cNvSpPr txBox="1"/>
          <p:nvPr/>
        </p:nvSpPr>
        <p:spPr>
          <a:xfrm>
            <a:off x="4534125" y="3526950"/>
            <a:ext cx="3951600" cy="3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Execution plan without cache stage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g71f9d8cd2e_1_58"/>
          <p:cNvSpPr txBox="1"/>
          <p:nvPr>
            <p:ph type="title"/>
          </p:nvPr>
        </p:nvSpPr>
        <p:spPr>
          <a:xfrm>
            <a:off x="200975" y="379525"/>
            <a:ext cx="4288800" cy="1096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2"/>
              </a:buClr>
              <a:buSzPts val="3000"/>
              <a:buFont typeface="Arial"/>
              <a:buNone/>
            </a:pPr>
            <a:r>
              <a:rPr lang="pl" sz="3000"/>
              <a:t>How to define Big Data?</a:t>
            </a:r>
            <a:endParaRPr sz="3000"/>
          </a:p>
        </p:txBody>
      </p:sp>
      <p:sp>
        <p:nvSpPr>
          <p:cNvPr id="83" name="Google Shape;83;g71f9d8cd2e_1_58"/>
          <p:cNvSpPr txBox="1"/>
          <p:nvPr/>
        </p:nvSpPr>
        <p:spPr>
          <a:xfrm>
            <a:off x="4825375" y="1020400"/>
            <a:ext cx="4139700" cy="3155400"/>
          </a:xfrm>
          <a:prstGeom prst="rect">
            <a:avLst/>
          </a:prstGeom>
          <a:noFill/>
          <a:ln>
            <a:noFill/>
          </a:ln>
        </p:spPr>
        <p:txBody>
          <a:bodyPr anchorCtr="0" anchor="t" bIns="91425" lIns="91425" spcFirstLastPara="1" rIns="91425" wrap="square" tIns="91425">
            <a:noAutofit/>
          </a:bodyPr>
          <a:lstStyle/>
          <a:p>
            <a:pPr indent="457200" lvl="0" marL="914400" marR="0" rtl="0" algn="l">
              <a:lnSpc>
                <a:spcPct val="100000"/>
              </a:lnSpc>
              <a:spcBef>
                <a:spcPts val="0"/>
              </a:spcBef>
              <a:spcAft>
                <a:spcPts val="0"/>
              </a:spcAft>
              <a:buClr>
                <a:srgbClr val="000000"/>
              </a:buClr>
              <a:buSzPts val="1400"/>
              <a:buFont typeface="Arial"/>
              <a:buNone/>
            </a:pPr>
            <a:r>
              <a:rPr lang="pl" sz="1600">
                <a:solidFill>
                  <a:srgbClr val="FFFFFF"/>
                </a:solidFill>
              </a:rPr>
              <a:t>3V model </a:t>
            </a:r>
            <a:endParaRPr sz="1600">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sz="1600">
              <a:solidFill>
                <a:srgbClr val="FFFFFF"/>
              </a:solidFill>
            </a:endParaRPr>
          </a:p>
          <a:p>
            <a:pPr indent="-330200" lvl="0" marL="457200" marR="0" rtl="0" algn="l">
              <a:lnSpc>
                <a:spcPct val="100000"/>
              </a:lnSpc>
              <a:spcBef>
                <a:spcPts val="0"/>
              </a:spcBef>
              <a:spcAft>
                <a:spcPts val="0"/>
              </a:spcAft>
              <a:buClr>
                <a:srgbClr val="FFFFFF"/>
              </a:buClr>
              <a:buSzPts val="1600"/>
              <a:buAutoNum type="arabicPeriod"/>
            </a:pPr>
            <a:r>
              <a:rPr lang="pl" sz="1600">
                <a:solidFill>
                  <a:srgbClr val="FFFFFF"/>
                </a:solidFill>
              </a:rPr>
              <a:t>Volume</a:t>
            </a:r>
            <a:endParaRPr sz="1600">
              <a:solidFill>
                <a:srgbClr val="FFFFFF"/>
              </a:solidFill>
            </a:endParaRPr>
          </a:p>
          <a:p>
            <a:pPr indent="0" lvl="0" marL="457200" marR="0" rtl="0" algn="l">
              <a:lnSpc>
                <a:spcPct val="100000"/>
              </a:lnSpc>
              <a:spcBef>
                <a:spcPts val="0"/>
              </a:spcBef>
              <a:spcAft>
                <a:spcPts val="0"/>
              </a:spcAft>
              <a:buNone/>
            </a:pPr>
            <a:r>
              <a:rPr lang="pl" sz="1600">
                <a:solidFill>
                  <a:srgbClr val="FFFFFF"/>
                </a:solidFill>
              </a:rPr>
              <a:t> </a:t>
            </a:r>
            <a:endParaRPr sz="1600">
              <a:solidFill>
                <a:srgbClr val="FFFFFF"/>
              </a:solidFill>
            </a:endParaRPr>
          </a:p>
          <a:p>
            <a:pPr indent="-330200" lvl="0" marL="457200" marR="0" rtl="0" algn="l">
              <a:lnSpc>
                <a:spcPct val="100000"/>
              </a:lnSpc>
              <a:spcBef>
                <a:spcPts val="0"/>
              </a:spcBef>
              <a:spcAft>
                <a:spcPts val="0"/>
              </a:spcAft>
              <a:buClr>
                <a:srgbClr val="FFFFFF"/>
              </a:buClr>
              <a:buSzPts val="1600"/>
              <a:buAutoNum type="arabicPeriod"/>
            </a:pPr>
            <a:r>
              <a:rPr lang="pl" sz="1600">
                <a:solidFill>
                  <a:srgbClr val="FFFFFF"/>
                </a:solidFill>
              </a:rPr>
              <a:t>Velocity</a:t>
            </a:r>
            <a:endParaRPr b="1" sz="1600">
              <a:solidFill>
                <a:srgbClr val="FFFFFF"/>
              </a:solidFill>
            </a:endParaRPr>
          </a:p>
          <a:p>
            <a:pPr indent="0" lvl="0" marL="457200" marR="0" rtl="0" algn="l">
              <a:lnSpc>
                <a:spcPct val="100000"/>
              </a:lnSpc>
              <a:spcBef>
                <a:spcPts val="0"/>
              </a:spcBef>
              <a:spcAft>
                <a:spcPts val="0"/>
              </a:spcAft>
              <a:buNone/>
            </a:pPr>
            <a:r>
              <a:t/>
            </a:r>
            <a:endParaRPr b="1" sz="1600">
              <a:solidFill>
                <a:srgbClr val="FFFFFF"/>
              </a:solidFill>
            </a:endParaRPr>
          </a:p>
          <a:p>
            <a:pPr indent="-330200" lvl="0" marL="457200" marR="0" rtl="0" algn="l">
              <a:lnSpc>
                <a:spcPct val="100000"/>
              </a:lnSpc>
              <a:spcBef>
                <a:spcPts val="0"/>
              </a:spcBef>
              <a:spcAft>
                <a:spcPts val="0"/>
              </a:spcAft>
              <a:buClr>
                <a:srgbClr val="FFFFFF"/>
              </a:buClr>
              <a:buSzPts val="1600"/>
              <a:buAutoNum type="arabicPeriod"/>
            </a:pPr>
            <a:r>
              <a:rPr lang="pl" sz="1600">
                <a:solidFill>
                  <a:srgbClr val="FFFFFF"/>
                </a:solidFill>
              </a:rPr>
              <a:t>Variety</a:t>
            </a:r>
            <a:br>
              <a:rPr lang="pl" sz="1600">
                <a:solidFill>
                  <a:srgbClr val="FFFFFF"/>
                </a:solidFill>
              </a:rPr>
            </a:br>
            <a:endParaRPr sz="1600">
              <a:solidFill>
                <a:srgbClr val="FFFFFF"/>
              </a:solidFill>
            </a:endParaRPr>
          </a:p>
          <a:p>
            <a:pPr indent="-330200" lvl="0" marL="457200" marR="0" rtl="0" algn="l">
              <a:lnSpc>
                <a:spcPct val="100000"/>
              </a:lnSpc>
              <a:spcBef>
                <a:spcPts val="0"/>
              </a:spcBef>
              <a:spcAft>
                <a:spcPts val="0"/>
              </a:spcAft>
              <a:buClr>
                <a:srgbClr val="FFFFFF"/>
              </a:buClr>
              <a:buSzPts val="1600"/>
              <a:buAutoNum type="arabicPeriod"/>
            </a:pPr>
            <a:r>
              <a:rPr lang="pl" sz="1600">
                <a:solidFill>
                  <a:srgbClr val="FFFFFF"/>
                </a:solidFill>
              </a:rPr>
              <a:t>Variability</a:t>
            </a:r>
            <a:br>
              <a:rPr lang="pl" sz="1600">
                <a:solidFill>
                  <a:srgbClr val="FFFFFF"/>
                </a:solidFill>
              </a:rPr>
            </a:br>
            <a:endParaRPr sz="1600">
              <a:solidFill>
                <a:srgbClr val="FFFFFF"/>
              </a:solidFill>
            </a:endParaRPr>
          </a:p>
          <a:p>
            <a:pPr indent="-330200" lvl="0" marL="457200" marR="0" rtl="0" algn="l">
              <a:lnSpc>
                <a:spcPct val="100000"/>
              </a:lnSpc>
              <a:spcBef>
                <a:spcPts val="0"/>
              </a:spcBef>
              <a:spcAft>
                <a:spcPts val="0"/>
              </a:spcAft>
              <a:buClr>
                <a:srgbClr val="FFFFFF"/>
              </a:buClr>
              <a:buSzPts val="1600"/>
              <a:buAutoNum type="arabicPeriod"/>
            </a:pPr>
            <a:r>
              <a:rPr lang="pl" sz="1600">
                <a:solidFill>
                  <a:srgbClr val="FFFFFF"/>
                </a:solidFill>
              </a:rPr>
              <a:t>Complexity</a:t>
            </a:r>
            <a:endParaRPr sz="1600">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p:txBody>
      </p:sp>
      <p:pic>
        <p:nvPicPr>
          <p:cNvPr id="84" name="Google Shape;84;g71f9d8cd2e_1_58"/>
          <p:cNvPicPr preferRelativeResize="0"/>
          <p:nvPr/>
        </p:nvPicPr>
        <p:blipFill>
          <a:blip r:embed="rId3">
            <a:alphaModFix/>
          </a:blip>
          <a:stretch>
            <a:fillRect/>
          </a:stretch>
        </p:blipFill>
        <p:spPr>
          <a:xfrm>
            <a:off x="560925" y="1560125"/>
            <a:ext cx="3210275" cy="2858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g71eb3ad423_0_11"/>
          <p:cNvSpPr txBox="1"/>
          <p:nvPr>
            <p:ph idx="4294967295" type="title"/>
          </p:nvPr>
        </p:nvSpPr>
        <p:spPr>
          <a:xfrm>
            <a:off x="532575" y="-180000"/>
            <a:ext cx="7537800" cy="97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pl">
                <a:solidFill>
                  <a:srgbClr val="FF9900"/>
                </a:solidFill>
              </a:rPr>
              <a:t>Execution plan - with caching</a:t>
            </a:r>
            <a:endParaRPr sz="3000">
              <a:solidFill>
                <a:srgbClr val="FF9900"/>
              </a:solidFill>
            </a:endParaRPr>
          </a:p>
        </p:txBody>
      </p:sp>
      <p:pic>
        <p:nvPicPr>
          <p:cNvPr id="464" name="Google Shape;464;g71eb3ad423_0_11"/>
          <p:cNvPicPr preferRelativeResize="0"/>
          <p:nvPr/>
        </p:nvPicPr>
        <p:blipFill>
          <a:blip r:embed="rId3">
            <a:alphaModFix/>
          </a:blip>
          <a:stretch>
            <a:fillRect/>
          </a:stretch>
        </p:blipFill>
        <p:spPr>
          <a:xfrm>
            <a:off x="399850" y="1101138"/>
            <a:ext cx="3676650" cy="857250"/>
          </a:xfrm>
          <a:prstGeom prst="rect">
            <a:avLst/>
          </a:prstGeom>
          <a:noFill/>
          <a:ln>
            <a:noFill/>
          </a:ln>
        </p:spPr>
      </p:pic>
      <p:pic>
        <p:nvPicPr>
          <p:cNvPr id="465" name="Google Shape;465;g71eb3ad423_0_11"/>
          <p:cNvPicPr preferRelativeResize="0"/>
          <p:nvPr/>
        </p:nvPicPr>
        <p:blipFill>
          <a:blip r:embed="rId4">
            <a:alphaModFix/>
          </a:blip>
          <a:stretch>
            <a:fillRect/>
          </a:stretch>
        </p:blipFill>
        <p:spPr>
          <a:xfrm>
            <a:off x="356963" y="2893237"/>
            <a:ext cx="3448050" cy="971550"/>
          </a:xfrm>
          <a:prstGeom prst="rect">
            <a:avLst/>
          </a:prstGeom>
          <a:noFill/>
          <a:ln>
            <a:noFill/>
          </a:ln>
        </p:spPr>
      </p:pic>
      <p:pic>
        <p:nvPicPr>
          <p:cNvPr id="466" name="Google Shape;466;g71eb3ad423_0_11"/>
          <p:cNvPicPr preferRelativeResize="0"/>
          <p:nvPr/>
        </p:nvPicPr>
        <p:blipFill>
          <a:blip r:embed="rId5">
            <a:alphaModFix/>
          </a:blip>
          <a:stretch>
            <a:fillRect/>
          </a:stretch>
        </p:blipFill>
        <p:spPr>
          <a:xfrm>
            <a:off x="404600" y="2078150"/>
            <a:ext cx="3667125" cy="695325"/>
          </a:xfrm>
          <a:prstGeom prst="rect">
            <a:avLst/>
          </a:prstGeom>
          <a:noFill/>
          <a:ln cap="flat" cmpd="sng" w="9525">
            <a:solidFill>
              <a:srgbClr val="FF0000"/>
            </a:solidFill>
            <a:prstDash val="solid"/>
            <a:round/>
            <a:headEnd len="sm" w="sm" type="none"/>
            <a:tailEnd len="sm" w="sm" type="none"/>
          </a:ln>
        </p:spPr>
      </p:pic>
      <p:pic>
        <p:nvPicPr>
          <p:cNvPr id="467" name="Google Shape;467;g71eb3ad423_0_11"/>
          <p:cNvPicPr preferRelativeResize="0"/>
          <p:nvPr/>
        </p:nvPicPr>
        <p:blipFill>
          <a:blip r:embed="rId6">
            <a:alphaModFix/>
          </a:blip>
          <a:stretch>
            <a:fillRect/>
          </a:stretch>
        </p:blipFill>
        <p:spPr>
          <a:xfrm>
            <a:off x="376025" y="3984537"/>
            <a:ext cx="3724275" cy="819150"/>
          </a:xfrm>
          <a:prstGeom prst="rect">
            <a:avLst/>
          </a:prstGeom>
          <a:noFill/>
          <a:ln cap="flat" cmpd="sng" w="9525">
            <a:solidFill>
              <a:srgbClr val="FF0000"/>
            </a:solidFill>
            <a:prstDash val="solid"/>
            <a:round/>
            <a:headEnd len="sm" w="sm" type="none"/>
            <a:tailEnd len="sm" w="sm" type="none"/>
          </a:ln>
        </p:spPr>
      </p:pic>
      <p:pic>
        <p:nvPicPr>
          <p:cNvPr id="468" name="Google Shape;468;g71eb3ad423_0_11"/>
          <p:cNvPicPr preferRelativeResize="0"/>
          <p:nvPr/>
        </p:nvPicPr>
        <p:blipFill>
          <a:blip r:embed="rId7">
            <a:alphaModFix/>
          </a:blip>
          <a:stretch>
            <a:fillRect/>
          </a:stretch>
        </p:blipFill>
        <p:spPr>
          <a:xfrm>
            <a:off x="4289575" y="2078150"/>
            <a:ext cx="4628625" cy="1329500"/>
          </a:xfrm>
          <a:prstGeom prst="rect">
            <a:avLst/>
          </a:prstGeom>
          <a:noFill/>
          <a:ln>
            <a:noFill/>
          </a:ln>
        </p:spPr>
      </p:pic>
      <p:sp>
        <p:nvSpPr>
          <p:cNvPr id="469" name="Google Shape;469;g71eb3ad423_0_11"/>
          <p:cNvSpPr txBox="1"/>
          <p:nvPr/>
        </p:nvSpPr>
        <p:spPr>
          <a:xfrm>
            <a:off x="4631475" y="3407650"/>
            <a:ext cx="3951600" cy="39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Execution plan with cache stage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g720596a7f1_0_0"/>
          <p:cNvSpPr txBox="1"/>
          <p:nvPr/>
        </p:nvSpPr>
        <p:spPr>
          <a:xfrm>
            <a:off x="1412088" y="265175"/>
            <a:ext cx="6319800" cy="79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pl" sz="3000">
                <a:solidFill>
                  <a:srgbClr val="FF0000"/>
                </a:solidFill>
                <a:latin typeface="Raleway"/>
                <a:ea typeface="Raleway"/>
                <a:cs typeface="Raleway"/>
                <a:sym typeface="Raleway"/>
              </a:rPr>
              <a:t>Spark - Python or Scala ? </a:t>
            </a:r>
            <a:endParaRPr b="0" i="0" sz="1400" u="none" cap="none" strike="noStrike">
              <a:solidFill>
                <a:srgbClr val="FF0000"/>
              </a:solidFill>
              <a:latin typeface="Arial"/>
              <a:ea typeface="Arial"/>
              <a:cs typeface="Arial"/>
              <a:sym typeface="Arial"/>
            </a:endParaRPr>
          </a:p>
        </p:txBody>
      </p:sp>
      <p:pic>
        <p:nvPicPr>
          <p:cNvPr id="475" name="Google Shape;475;g720596a7f1_0_0"/>
          <p:cNvPicPr preferRelativeResize="0"/>
          <p:nvPr/>
        </p:nvPicPr>
        <p:blipFill>
          <a:blip r:embed="rId3">
            <a:alphaModFix/>
          </a:blip>
          <a:stretch>
            <a:fillRect/>
          </a:stretch>
        </p:blipFill>
        <p:spPr>
          <a:xfrm>
            <a:off x="1613475" y="1421400"/>
            <a:ext cx="5581650" cy="2390775"/>
          </a:xfrm>
          <a:prstGeom prst="rect">
            <a:avLst/>
          </a:prstGeom>
          <a:noFill/>
          <a:ln>
            <a:noFill/>
          </a:ln>
        </p:spPr>
      </p:pic>
      <p:sp>
        <p:nvSpPr>
          <p:cNvPr id="476" name="Google Shape;476;g720596a7f1_0_0"/>
          <p:cNvSpPr txBox="1"/>
          <p:nvPr/>
        </p:nvSpPr>
        <p:spPr>
          <a:xfrm>
            <a:off x="1005175" y="4174900"/>
            <a:ext cx="76305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200"/>
              <a:t>** </a:t>
            </a:r>
            <a:r>
              <a:rPr lang="pl" sz="1200"/>
              <a:t>Catalyst Optimizer links :</a:t>
            </a:r>
            <a:br>
              <a:rPr lang="pl" sz="1200"/>
            </a:br>
            <a:r>
              <a:rPr lang="pl" sz="1200"/>
              <a:t>1. </a:t>
            </a:r>
            <a:r>
              <a:rPr lang="pl" sz="1200"/>
              <a:t>https://databricks.com/glossary/catalyst-optimizer</a:t>
            </a:r>
            <a:endParaRPr sz="1200"/>
          </a:p>
          <a:p>
            <a:pPr indent="0" lvl="0" marL="0" rtl="0" algn="l">
              <a:spcBef>
                <a:spcPts val="0"/>
              </a:spcBef>
              <a:spcAft>
                <a:spcPts val="0"/>
              </a:spcAft>
              <a:buNone/>
            </a:pPr>
            <a:r>
              <a:rPr lang="pl" sz="1200"/>
              <a:t>2. https://medium.com/@Shkha_24/catalyst-optimizer-the-power-of-spark-sql-cad8af46097f</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36"/>
          <p:cNvSpPr txBox="1"/>
          <p:nvPr/>
        </p:nvSpPr>
        <p:spPr>
          <a:xfrm>
            <a:off x="102300" y="1843625"/>
            <a:ext cx="43638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pl" sz="3600">
                <a:solidFill>
                  <a:schemeClr val="dk1"/>
                </a:solidFill>
                <a:latin typeface="Raleway"/>
                <a:ea typeface="Raleway"/>
                <a:cs typeface="Raleway"/>
                <a:sym typeface="Raleway"/>
              </a:rPr>
              <a:t>Podsumowanie</a:t>
            </a:r>
            <a:endParaRPr b="0" i="0" sz="3600" u="none" cap="none" strike="noStrike">
              <a:solidFill>
                <a:srgbClr val="000000"/>
              </a:solidFill>
              <a:latin typeface="Arial"/>
              <a:ea typeface="Arial"/>
              <a:cs typeface="Arial"/>
              <a:sym typeface="Arial"/>
            </a:endParaRPr>
          </a:p>
        </p:txBody>
      </p:sp>
      <p:sp>
        <p:nvSpPr>
          <p:cNvPr id="482" name="Google Shape;482;p36"/>
          <p:cNvSpPr txBox="1"/>
          <p:nvPr/>
        </p:nvSpPr>
        <p:spPr>
          <a:xfrm>
            <a:off x="4860925" y="322925"/>
            <a:ext cx="3926100" cy="454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Model 3V </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Zalety Dla DS </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HDFS</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Map-Reduce</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Spark</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RDD </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Transformacje  </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Akcje </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Leniwa ewaluacja </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Plan przetwarzania</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Cache’owanie </a:t>
            </a:r>
            <a:endParaRPr>
              <a:solidFill>
                <a:srgbClr val="FFFFFF"/>
              </a:solidFill>
              <a:latin typeface="Lato"/>
              <a:ea typeface="Lato"/>
              <a:cs typeface="Lato"/>
              <a:sym typeface="Lato"/>
            </a:endParaRPr>
          </a:p>
          <a:p>
            <a:pPr indent="-317500" lvl="0" marL="457200" rtl="0" algn="l">
              <a:lnSpc>
                <a:spcPct val="150000"/>
              </a:lnSpc>
              <a:spcBef>
                <a:spcPts val="0"/>
              </a:spcBef>
              <a:spcAft>
                <a:spcPts val="0"/>
              </a:spcAft>
              <a:buClr>
                <a:srgbClr val="FFFFFF"/>
              </a:buClr>
              <a:buSzPts val="1400"/>
              <a:buFont typeface="Lato"/>
              <a:buAutoNum type="arabicPeriod"/>
            </a:pPr>
            <a:r>
              <a:rPr lang="pl">
                <a:solidFill>
                  <a:srgbClr val="FFFFFF"/>
                </a:solidFill>
                <a:latin typeface="Lato"/>
                <a:ea typeface="Lato"/>
                <a:cs typeface="Lato"/>
                <a:sym typeface="Lato"/>
              </a:rPr>
              <a:t>Catalyst Optimizer</a:t>
            </a:r>
            <a:endParaRPr>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37"/>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pl"/>
              <a:t>Spark DataFrame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38"/>
          <p:cNvSpPr txBox="1"/>
          <p:nvPr>
            <p:ph idx="2" type="body"/>
          </p:nvPr>
        </p:nvSpPr>
        <p:spPr>
          <a:xfrm>
            <a:off x="4939500" y="904475"/>
            <a:ext cx="3837000" cy="35148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Char char="●"/>
            </a:pPr>
            <a:r>
              <a:rPr b="1" lang="pl" sz="1500">
                <a:solidFill>
                  <a:srgbClr val="FFFFFF"/>
                </a:solidFill>
                <a:latin typeface="Arial"/>
                <a:ea typeface="Arial"/>
                <a:cs typeface="Arial"/>
                <a:sym typeface="Arial"/>
              </a:rPr>
              <a:t>Distributed collection </a:t>
            </a:r>
            <a:r>
              <a:rPr lang="pl" sz="1500">
                <a:solidFill>
                  <a:srgbClr val="FFFFFF"/>
                </a:solidFill>
                <a:latin typeface="Arial"/>
                <a:ea typeface="Arial"/>
                <a:cs typeface="Arial"/>
                <a:sym typeface="Arial"/>
              </a:rPr>
              <a:t>of </a:t>
            </a:r>
            <a:r>
              <a:rPr b="1" lang="pl" sz="1500">
                <a:solidFill>
                  <a:srgbClr val="FFFFFF"/>
                </a:solidFill>
                <a:latin typeface="Arial"/>
                <a:ea typeface="Arial"/>
                <a:cs typeface="Arial"/>
                <a:sym typeface="Arial"/>
              </a:rPr>
              <a:t>data organized </a:t>
            </a:r>
            <a:r>
              <a:rPr lang="pl" sz="1500">
                <a:solidFill>
                  <a:srgbClr val="FFFFFF"/>
                </a:solidFill>
                <a:latin typeface="Arial"/>
                <a:ea typeface="Arial"/>
                <a:cs typeface="Arial"/>
                <a:sym typeface="Arial"/>
              </a:rPr>
              <a:t>into </a:t>
            </a:r>
            <a:r>
              <a:rPr b="1" i="1" lang="pl" sz="1500">
                <a:solidFill>
                  <a:srgbClr val="FFFFFF"/>
                </a:solidFill>
                <a:latin typeface="Arial"/>
                <a:ea typeface="Arial"/>
                <a:cs typeface="Arial"/>
                <a:sym typeface="Arial"/>
              </a:rPr>
              <a:t>named columns</a:t>
            </a:r>
            <a:br>
              <a:rPr b="1" i="1" lang="pl" sz="1500">
                <a:solidFill>
                  <a:srgbClr val="FFFFFF"/>
                </a:solidFill>
                <a:latin typeface="Arial"/>
                <a:ea typeface="Arial"/>
                <a:cs typeface="Arial"/>
                <a:sym typeface="Arial"/>
              </a:rPr>
            </a:br>
            <a:endParaRPr b="1" i="1" sz="1500">
              <a:solidFill>
                <a:srgbClr val="FFFFFF"/>
              </a:solidFill>
              <a:latin typeface="Arial"/>
              <a:ea typeface="Arial"/>
              <a:cs typeface="Arial"/>
              <a:sym typeface="Arial"/>
            </a:endParaRPr>
          </a:p>
          <a:p>
            <a:pPr indent="-323850" lvl="0" marL="457200" rtl="0" algn="l">
              <a:lnSpc>
                <a:spcPct val="115000"/>
              </a:lnSpc>
              <a:spcBef>
                <a:spcPts val="0"/>
              </a:spcBef>
              <a:spcAft>
                <a:spcPts val="0"/>
              </a:spcAft>
              <a:buClr>
                <a:srgbClr val="FFFFFF"/>
              </a:buClr>
              <a:buSzPts val="1500"/>
              <a:buChar char="●"/>
            </a:pPr>
            <a:r>
              <a:rPr lang="pl" sz="1500">
                <a:solidFill>
                  <a:srgbClr val="FFFFFF"/>
                </a:solidFill>
                <a:latin typeface="Arial"/>
                <a:ea typeface="Arial"/>
                <a:cs typeface="Arial"/>
                <a:sym typeface="Arial"/>
              </a:rPr>
              <a:t>Conceptually equivalent to a table in </a:t>
            </a:r>
            <a:r>
              <a:rPr b="1" lang="pl" sz="1500">
                <a:solidFill>
                  <a:srgbClr val="FFFFFF"/>
                </a:solidFill>
                <a:latin typeface="Arial"/>
                <a:ea typeface="Arial"/>
                <a:cs typeface="Arial"/>
                <a:sym typeface="Arial"/>
              </a:rPr>
              <a:t>relational DB </a:t>
            </a:r>
            <a:r>
              <a:rPr lang="pl" sz="1500">
                <a:solidFill>
                  <a:srgbClr val="FFFFFF"/>
                </a:solidFill>
                <a:latin typeface="Arial"/>
                <a:ea typeface="Arial"/>
                <a:cs typeface="Arial"/>
                <a:sym typeface="Arial"/>
              </a:rPr>
              <a:t>or a </a:t>
            </a:r>
            <a:r>
              <a:rPr b="1" lang="pl" sz="1500">
                <a:solidFill>
                  <a:srgbClr val="FFFFFF"/>
                </a:solidFill>
                <a:latin typeface="Arial"/>
                <a:ea typeface="Arial"/>
                <a:cs typeface="Arial"/>
                <a:sym typeface="Arial"/>
              </a:rPr>
              <a:t>data frame in Pandas</a:t>
            </a:r>
            <a:br>
              <a:rPr b="1" lang="pl" sz="1500">
                <a:solidFill>
                  <a:srgbClr val="FFFFFF"/>
                </a:solidFill>
                <a:latin typeface="Arial"/>
                <a:ea typeface="Arial"/>
                <a:cs typeface="Arial"/>
                <a:sym typeface="Arial"/>
              </a:rPr>
            </a:br>
            <a:endParaRPr b="1" sz="1500">
              <a:solidFill>
                <a:srgbClr val="FFFFFF"/>
              </a:solidFill>
              <a:latin typeface="Arial"/>
              <a:ea typeface="Arial"/>
              <a:cs typeface="Arial"/>
              <a:sym typeface="Arial"/>
            </a:endParaRPr>
          </a:p>
          <a:p>
            <a:pPr indent="-323850" lvl="0" marL="457200" rtl="0" algn="l">
              <a:lnSpc>
                <a:spcPct val="115000"/>
              </a:lnSpc>
              <a:spcBef>
                <a:spcPts val="0"/>
              </a:spcBef>
              <a:spcAft>
                <a:spcPts val="0"/>
              </a:spcAft>
              <a:buClr>
                <a:srgbClr val="FFFFFF"/>
              </a:buClr>
              <a:buSzPts val="1500"/>
              <a:buChar char="●"/>
            </a:pPr>
            <a:r>
              <a:rPr lang="pl" sz="1500">
                <a:solidFill>
                  <a:srgbClr val="FFFFFF"/>
                </a:solidFill>
                <a:latin typeface="Arial"/>
                <a:ea typeface="Arial"/>
                <a:cs typeface="Arial"/>
                <a:sym typeface="Arial"/>
              </a:rPr>
              <a:t>API available in Scala, Java, Python, and R</a:t>
            </a:r>
            <a:endParaRPr sz="1500">
              <a:solidFill>
                <a:srgbClr val="FFFFFF"/>
              </a:solidFill>
              <a:latin typeface="Arial"/>
              <a:ea typeface="Arial"/>
              <a:cs typeface="Arial"/>
              <a:sym typeface="Arial"/>
            </a:endParaRPr>
          </a:p>
          <a:p>
            <a:pPr indent="0" lvl="0" marL="457200" rtl="0" algn="l">
              <a:lnSpc>
                <a:spcPct val="115000"/>
              </a:lnSpc>
              <a:spcBef>
                <a:spcPts val="1600"/>
              </a:spcBef>
              <a:spcAft>
                <a:spcPts val="1600"/>
              </a:spcAft>
              <a:buSzPts val="1800"/>
              <a:buNone/>
            </a:pPr>
            <a:r>
              <a:t/>
            </a:r>
            <a:endParaRPr/>
          </a:p>
        </p:txBody>
      </p:sp>
      <p:pic>
        <p:nvPicPr>
          <p:cNvPr id="493" name="Google Shape;493;p38"/>
          <p:cNvPicPr preferRelativeResize="0"/>
          <p:nvPr/>
        </p:nvPicPr>
        <p:blipFill rotWithShape="1">
          <a:blip r:embed="rId3">
            <a:alphaModFix/>
          </a:blip>
          <a:srcRect b="0" l="0" r="0" t="0"/>
          <a:stretch/>
        </p:blipFill>
        <p:spPr>
          <a:xfrm>
            <a:off x="615675" y="620388"/>
            <a:ext cx="3542700" cy="3240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Google Shape;498;p39"/>
          <p:cNvPicPr preferRelativeResize="0"/>
          <p:nvPr/>
        </p:nvPicPr>
        <p:blipFill rotWithShape="1">
          <a:blip r:embed="rId3">
            <a:alphaModFix/>
          </a:blip>
          <a:srcRect b="0" l="0" r="0" t="0"/>
          <a:stretch/>
        </p:blipFill>
        <p:spPr>
          <a:xfrm>
            <a:off x="861225" y="341700"/>
            <a:ext cx="7540575" cy="4040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40"/>
          <p:cNvSpPr txBox="1"/>
          <p:nvPr/>
        </p:nvSpPr>
        <p:spPr>
          <a:xfrm>
            <a:off x="438350" y="300975"/>
            <a:ext cx="5409600" cy="8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pl" sz="3000" u="none" cap="none" strike="noStrike">
                <a:solidFill>
                  <a:schemeClr val="dk1"/>
                </a:solidFill>
                <a:latin typeface="Raleway"/>
                <a:ea typeface="Raleway"/>
                <a:cs typeface="Raleway"/>
                <a:sym typeface="Raleway"/>
              </a:rPr>
              <a:t>DataFrame Transformations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Raleway"/>
              <a:ea typeface="Raleway"/>
              <a:cs typeface="Raleway"/>
              <a:sym typeface="Raleway"/>
            </a:endParaRPr>
          </a:p>
        </p:txBody>
      </p:sp>
      <p:pic>
        <p:nvPicPr>
          <p:cNvPr id="504" name="Google Shape;504;p40"/>
          <p:cNvPicPr preferRelativeResize="0"/>
          <p:nvPr/>
        </p:nvPicPr>
        <p:blipFill rotWithShape="1">
          <a:blip r:embed="rId3">
            <a:alphaModFix/>
          </a:blip>
          <a:srcRect b="0" l="0" r="0" t="0"/>
          <a:stretch/>
        </p:blipFill>
        <p:spPr>
          <a:xfrm>
            <a:off x="899675" y="904275"/>
            <a:ext cx="7659302" cy="3529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41"/>
          <p:cNvSpPr txBox="1"/>
          <p:nvPr/>
        </p:nvSpPr>
        <p:spPr>
          <a:xfrm>
            <a:off x="0" y="2000750"/>
            <a:ext cx="43638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l" sz="3600" u="none" cap="none" strike="noStrike">
                <a:solidFill>
                  <a:schemeClr val="dk1"/>
                </a:solidFill>
                <a:latin typeface="Raleway"/>
                <a:ea typeface="Raleway"/>
                <a:cs typeface="Raleway"/>
                <a:sym typeface="Raleway"/>
              </a:rPr>
              <a:t>Notebooki</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42"/>
          <p:cNvPicPr preferRelativeResize="0"/>
          <p:nvPr/>
        </p:nvPicPr>
        <p:blipFill rotWithShape="1">
          <a:blip r:embed="rId3">
            <a:alphaModFix/>
          </a:blip>
          <a:srcRect b="0" l="0" r="0" t="0"/>
          <a:stretch/>
        </p:blipFill>
        <p:spPr>
          <a:xfrm>
            <a:off x="-46825" y="626693"/>
            <a:ext cx="9143998" cy="326571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43"/>
          <p:cNvSpPr txBox="1"/>
          <p:nvPr/>
        </p:nvSpPr>
        <p:spPr>
          <a:xfrm>
            <a:off x="0" y="1893275"/>
            <a:ext cx="43638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l" sz="3600" u="none" cap="none" strike="noStrike">
                <a:solidFill>
                  <a:schemeClr val="dk1"/>
                </a:solidFill>
                <a:latin typeface="Raleway"/>
                <a:ea typeface="Raleway"/>
                <a:cs typeface="Raleway"/>
                <a:sym typeface="Raleway"/>
              </a:rPr>
              <a:t>Fundamental structures</a:t>
            </a:r>
            <a:endParaRPr b="0" i="0" sz="3600" u="none" cap="none" strike="noStrike">
              <a:solidFill>
                <a:srgbClr val="000000"/>
              </a:solidFill>
              <a:latin typeface="Arial"/>
              <a:ea typeface="Arial"/>
              <a:cs typeface="Arial"/>
              <a:sym typeface="Arial"/>
            </a:endParaRPr>
          </a:p>
        </p:txBody>
      </p:sp>
      <p:sp>
        <p:nvSpPr>
          <p:cNvPr id="520" name="Google Shape;520;p43"/>
          <p:cNvSpPr txBox="1"/>
          <p:nvPr>
            <p:ph idx="2" type="body"/>
          </p:nvPr>
        </p:nvSpPr>
        <p:spPr>
          <a:xfrm>
            <a:off x="4939500" y="904475"/>
            <a:ext cx="3837000" cy="35148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Char char="●"/>
            </a:pPr>
            <a:r>
              <a:rPr b="1" lang="pl" sz="1500">
                <a:solidFill>
                  <a:srgbClr val="FFFFFF"/>
                </a:solidFill>
                <a:latin typeface="Arial"/>
                <a:ea typeface="Arial"/>
                <a:cs typeface="Arial"/>
                <a:sym typeface="Arial"/>
              </a:rPr>
              <a:t>transformers</a:t>
            </a:r>
            <a:br>
              <a:rPr b="1" lang="pl" sz="1500">
                <a:solidFill>
                  <a:srgbClr val="FFFFFF"/>
                </a:solidFill>
                <a:latin typeface="Arial"/>
                <a:ea typeface="Arial"/>
                <a:cs typeface="Arial"/>
                <a:sym typeface="Arial"/>
              </a:rPr>
            </a:br>
            <a:endParaRPr b="1" i="1" sz="1500">
              <a:solidFill>
                <a:srgbClr val="FFFFFF"/>
              </a:solidFill>
              <a:latin typeface="Arial"/>
              <a:ea typeface="Arial"/>
              <a:cs typeface="Arial"/>
              <a:sym typeface="Arial"/>
            </a:endParaRPr>
          </a:p>
          <a:p>
            <a:pPr indent="-323850" lvl="0" marL="457200" rtl="0" algn="l">
              <a:lnSpc>
                <a:spcPct val="115000"/>
              </a:lnSpc>
              <a:spcBef>
                <a:spcPts val="0"/>
              </a:spcBef>
              <a:spcAft>
                <a:spcPts val="0"/>
              </a:spcAft>
              <a:buClr>
                <a:srgbClr val="FFFFFF"/>
              </a:buClr>
              <a:buSzPts val="1500"/>
              <a:buChar char="●"/>
            </a:pPr>
            <a:r>
              <a:rPr lang="pl" sz="1500">
                <a:solidFill>
                  <a:srgbClr val="FFFFFF"/>
                </a:solidFill>
                <a:latin typeface="Arial"/>
                <a:ea typeface="Arial"/>
                <a:cs typeface="Arial"/>
                <a:sym typeface="Arial"/>
              </a:rPr>
              <a:t>estimators</a:t>
            </a:r>
            <a:br>
              <a:rPr lang="pl" sz="1500">
                <a:solidFill>
                  <a:srgbClr val="FFFFFF"/>
                </a:solidFill>
                <a:latin typeface="Arial"/>
                <a:ea typeface="Arial"/>
                <a:cs typeface="Arial"/>
                <a:sym typeface="Arial"/>
              </a:rPr>
            </a:br>
            <a:endParaRPr b="1" sz="1500">
              <a:solidFill>
                <a:srgbClr val="FFFFFF"/>
              </a:solidFill>
              <a:latin typeface="Arial"/>
              <a:ea typeface="Arial"/>
              <a:cs typeface="Arial"/>
              <a:sym typeface="Arial"/>
            </a:endParaRPr>
          </a:p>
          <a:p>
            <a:pPr indent="-323850" lvl="0" marL="457200" rtl="0" algn="l">
              <a:lnSpc>
                <a:spcPct val="115000"/>
              </a:lnSpc>
              <a:spcBef>
                <a:spcPts val="0"/>
              </a:spcBef>
              <a:spcAft>
                <a:spcPts val="0"/>
              </a:spcAft>
              <a:buClr>
                <a:srgbClr val="FFFFFF"/>
              </a:buClr>
              <a:buSzPts val="1500"/>
              <a:buChar char="●"/>
            </a:pPr>
            <a:r>
              <a:rPr lang="pl" sz="1500">
                <a:solidFill>
                  <a:srgbClr val="FFFFFF"/>
                </a:solidFill>
                <a:latin typeface="Arial"/>
                <a:ea typeface="Arial"/>
                <a:cs typeface="Arial"/>
                <a:sym typeface="Arial"/>
              </a:rPr>
              <a:t>evaluators</a:t>
            </a:r>
            <a:br>
              <a:rPr lang="pl" sz="1500">
                <a:solidFill>
                  <a:srgbClr val="FFFFFF"/>
                </a:solidFill>
                <a:latin typeface="Arial"/>
                <a:ea typeface="Arial"/>
                <a:cs typeface="Arial"/>
                <a:sym typeface="Arial"/>
              </a:rPr>
            </a:br>
            <a:endParaRPr sz="1500">
              <a:solidFill>
                <a:srgbClr val="FFFFFF"/>
              </a:solidFill>
              <a:latin typeface="Arial"/>
              <a:ea typeface="Arial"/>
              <a:cs typeface="Arial"/>
              <a:sym typeface="Arial"/>
            </a:endParaRPr>
          </a:p>
          <a:p>
            <a:pPr indent="-323850" lvl="0" marL="457200" rtl="0" algn="l">
              <a:lnSpc>
                <a:spcPct val="115000"/>
              </a:lnSpc>
              <a:spcBef>
                <a:spcPts val="0"/>
              </a:spcBef>
              <a:spcAft>
                <a:spcPts val="0"/>
              </a:spcAft>
              <a:buClr>
                <a:srgbClr val="FFFFFF"/>
              </a:buClr>
              <a:buSzPts val="1500"/>
              <a:buFont typeface="Arial"/>
              <a:buChar char="●"/>
            </a:pPr>
            <a:r>
              <a:rPr lang="pl" sz="1500">
                <a:solidFill>
                  <a:srgbClr val="FFFFFF"/>
                </a:solidFill>
                <a:latin typeface="Arial"/>
                <a:ea typeface="Arial"/>
                <a:cs typeface="Arial"/>
                <a:sym typeface="Arial"/>
              </a:rPr>
              <a:t>pipelines</a:t>
            </a:r>
            <a:endParaRPr sz="1500">
              <a:solidFill>
                <a:srgbClr val="FFFFFF"/>
              </a:solidFill>
              <a:latin typeface="Arial"/>
              <a:ea typeface="Arial"/>
              <a:cs typeface="Arial"/>
              <a:sym typeface="Arial"/>
            </a:endParaRPr>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g71f9d8cd2e_1_46"/>
          <p:cNvSpPr txBox="1"/>
          <p:nvPr>
            <p:ph type="title"/>
          </p:nvPr>
        </p:nvSpPr>
        <p:spPr>
          <a:xfrm>
            <a:off x="200975" y="379525"/>
            <a:ext cx="4288800" cy="1096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3000"/>
              <a:t>Why Data Scientist’s Loves Big Data?</a:t>
            </a:r>
            <a:endParaRPr sz="3000">
              <a:solidFill>
                <a:srgbClr val="FFFFFF"/>
              </a:solidFill>
            </a:endParaRPr>
          </a:p>
        </p:txBody>
      </p:sp>
      <p:sp>
        <p:nvSpPr>
          <p:cNvPr id="90" name="Google Shape;90;g71f9d8cd2e_1_46"/>
          <p:cNvSpPr txBox="1"/>
          <p:nvPr/>
        </p:nvSpPr>
        <p:spPr>
          <a:xfrm>
            <a:off x="4825375" y="1020400"/>
            <a:ext cx="4139700" cy="31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FFFFFF"/>
              </a:solidFill>
              <a:latin typeface="Arial"/>
              <a:ea typeface="Arial"/>
              <a:cs typeface="Arial"/>
              <a:sym typeface="Arial"/>
            </a:endParaRPr>
          </a:p>
          <a:p>
            <a:pPr indent="-330200" lvl="0" marL="457200" marR="0" rtl="0" algn="l">
              <a:lnSpc>
                <a:spcPct val="100000"/>
              </a:lnSpc>
              <a:spcBef>
                <a:spcPts val="0"/>
              </a:spcBef>
              <a:spcAft>
                <a:spcPts val="0"/>
              </a:spcAft>
              <a:buClr>
                <a:srgbClr val="FFFFFF"/>
              </a:buClr>
              <a:buSzPts val="1600"/>
              <a:buAutoNum type="arabicPeriod"/>
            </a:pPr>
            <a:r>
              <a:rPr lang="pl" sz="1600">
                <a:solidFill>
                  <a:srgbClr val="FFFFFF"/>
                </a:solidFill>
              </a:rPr>
              <a:t>More data = Advanced solutions for very complex problems.</a:t>
            </a:r>
            <a:endParaRPr sz="1600">
              <a:solidFill>
                <a:srgbClr val="FFFFFF"/>
              </a:solidFill>
            </a:endParaRPr>
          </a:p>
          <a:p>
            <a:pPr indent="0" lvl="0" marL="457200" marR="0" rtl="0" algn="l">
              <a:lnSpc>
                <a:spcPct val="100000"/>
              </a:lnSpc>
              <a:spcBef>
                <a:spcPts val="0"/>
              </a:spcBef>
              <a:spcAft>
                <a:spcPts val="0"/>
              </a:spcAft>
              <a:buNone/>
            </a:pPr>
            <a:r>
              <a:rPr lang="pl" sz="1600">
                <a:solidFill>
                  <a:srgbClr val="FFFFFF"/>
                </a:solidFill>
              </a:rPr>
              <a:t> </a:t>
            </a:r>
            <a:endParaRPr sz="1600">
              <a:solidFill>
                <a:srgbClr val="FFFFFF"/>
              </a:solidFill>
            </a:endParaRPr>
          </a:p>
          <a:p>
            <a:pPr indent="-330200" lvl="0" marL="457200" marR="0" rtl="0" algn="l">
              <a:lnSpc>
                <a:spcPct val="100000"/>
              </a:lnSpc>
              <a:spcBef>
                <a:spcPts val="0"/>
              </a:spcBef>
              <a:spcAft>
                <a:spcPts val="0"/>
              </a:spcAft>
              <a:buClr>
                <a:srgbClr val="FFFFFF"/>
              </a:buClr>
              <a:buSzPts val="1600"/>
              <a:buAutoNum type="arabicPeriod"/>
            </a:pPr>
            <a:r>
              <a:rPr lang="pl" sz="1600">
                <a:solidFill>
                  <a:srgbClr val="FFFFFF"/>
                </a:solidFill>
              </a:rPr>
              <a:t>More data =  improvement in Machine Learning/Deep Learning models </a:t>
            </a:r>
            <a:r>
              <a:rPr b="1" lang="pl" sz="1600">
                <a:solidFill>
                  <a:srgbClr val="FFFFFF"/>
                </a:solidFill>
              </a:rPr>
              <a:t>generalization ability.</a:t>
            </a:r>
            <a:endParaRPr b="1" sz="1600">
              <a:solidFill>
                <a:srgbClr val="FFFFFF"/>
              </a:solidFill>
            </a:endParaRPr>
          </a:p>
          <a:p>
            <a:pPr indent="0" lvl="0" marL="457200" marR="0" rtl="0" algn="l">
              <a:lnSpc>
                <a:spcPct val="100000"/>
              </a:lnSpc>
              <a:spcBef>
                <a:spcPts val="0"/>
              </a:spcBef>
              <a:spcAft>
                <a:spcPts val="0"/>
              </a:spcAft>
              <a:buNone/>
            </a:pPr>
            <a:r>
              <a:t/>
            </a:r>
            <a:endParaRPr b="1" sz="1600">
              <a:solidFill>
                <a:srgbClr val="FFFFFF"/>
              </a:solidFill>
            </a:endParaRPr>
          </a:p>
          <a:p>
            <a:pPr indent="-330200" lvl="0" marL="457200" marR="0" rtl="0" algn="l">
              <a:lnSpc>
                <a:spcPct val="100000"/>
              </a:lnSpc>
              <a:spcBef>
                <a:spcPts val="0"/>
              </a:spcBef>
              <a:spcAft>
                <a:spcPts val="0"/>
              </a:spcAft>
              <a:buClr>
                <a:srgbClr val="FFFFFF"/>
              </a:buClr>
              <a:buSzPts val="1600"/>
              <a:buAutoNum type="arabicPeriod"/>
            </a:pPr>
            <a:r>
              <a:rPr lang="pl" sz="1600">
                <a:solidFill>
                  <a:srgbClr val="FFFFFF"/>
                </a:solidFill>
              </a:rPr>
              <a:t>Better generalization = </a:t>
            </a:r>
            <a:r>
              <a:rPr b="1" lang="pl" sz="1600">
                <a:solidFill>
                  <a:srgbClr val="FFFFFF"/>
                </a:solidFill>
              </a:rPr>
              <a:t>lower variance</a:t>
            </a:r>
            <a:r>
              <a:rPr lang="pl" sz="1600">
                <a:solidFill>
                  <a:srgbClr val="FFFFFF"/>
                </a:solidFill>
              </a:rPr>
              <a:t> </a:t>
            </a:r>
            <a:endParaRPr sz="1600">
              <a:solidFill>
                <a:srgbClr val="FFFFFF"/>
              </a:solidFill>
            </a:endParaRPr>
          </a:p>
          <a:p>
            <a:pPr indent="0" lvl="0" marL="457200" marR="0" rtl="0" algn="l">
              <a:lnSpc>
                <a:spcPct val="100000"/>
              </a:lnSpc>
              <a:spcBef>
                <a:spcPts val="0"/>
              </a:spcBef>
              <a:spcAft>
                <a:spcPts val="0"/>
              </a:spcAft>
              <a:buNone/>
            </a:pPr>
            <a:r>
              <a:t/>
            </a:r>
            <a:endParaRPr>
              <a:solidFill>
                <a:srgbClr val="FFFFFF"/>
              </a:solidFill>
            </a:endParaRPr>
          </a:p>
        </p:txBody>
      </p:sp>
      <p:pic>
        <p:nvPicPr>
          <p:cNvPr id="91" name="Google Shape;91;g71f9d8cd2e_1_46"/>
          <p:cNvPicPr preferRelativeResize="0"/>
          <p:nvPr/>
        </p:nvPicPr>
        <p:blipFill>
          <a:blip r:embed="rId3">
            <a:alphaModFix/>
          </a:blip>
          <a:stretch>
            <a:fillRect/>
          </a:stretch>
        </p:blipFill>
        <p:spPr>
          <a:xfrm>
            <a:off x="200975" y="1999550"/>
            <a:ext cx="3938400" cy="15880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id="525" name="Google Shape;525;p44"/>
          <p:cNvPicPr preferRelativeResize="0"/>
          <p:nvPr/>
        </p:nvPicPr>
        <p:blipFill rotWithShape="1">
          <a:blip r:embed="rId3">
            <a:alphaModFix/>
          </a:blip>
          <a:srcRect b="0" l="0" r="0" t="0"/>
          <a:stretch/>
        </p:blipFill>
        <p:spPr>
          <a:xfrm>
            <a:off x="876625" y="934700"/>
            <a:ext cx="7563149" cy="4045976"/>
          </a:xfrm>
          <a:prstGeom prst="rect">
            <a:avLst/>
          </a:prstGeom>
          <a:noFill/>
          <a:ln>
            <a:noFill/>
          </a:ln>
        </p:spPr>
      </p:pic>
      <p:sp>
        <p:nvSpPr>
          <p:cNvPr id="526" name="Google Shape;526;p44"/>
          <p:cNvSpPr txBox="1"/>
          <p:nvPr/>
        </p:nvSpPr>
        <p:spPr>
          <a:xfrm>
            <a:off x="1424950" y="133050"/>
            <a:ext cx="64665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l" sz="3600" u="none" cap="none" strike="noStrike">
                <a:solidFill>
                  <a:schemeClr val="dk1"/>
                </a:solidFill>
                <a:latin typeface="Raleway"/>
                <a:ea typeface="Raleway"/>
                <a:cs typeface="Raleway"/>
                <a:sym typeface="Raleway"/>
              </a:rPr>
              <a:t>Machine learning workflow</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Google Shape;531;p45"/>
          <p:cNvPicPr preferRelativeResize="0"/>
          <p:nvPr/>
        </p:nvPicPr>
        <p:blipFill rotWithShape="1">
          <a:blip r:embed="rId3">
            <a:alphaModFix/>
          </a:blip>
          <a:srcRect b="0" l="0" r="0" t="0"/>
          <a:stretch/>
        </p:blipFill>
        <p:spPr>
          <a:xfrm>
            <a:off x="1281850" y="601475"/>
            <a:ext cx="7207276" cy="3940550"/>
          </a:xfrm>
          <a:prstGeom prst="rect">
            <a:avLst/>
          </a:prstGeom>
          <a:noFill/>
          <a:ln>
            <a:noFill/>
          </a:ln>
        </p:spPr>
      </p:pic>
      <p:sp>
        <p:nvSpPr>
          <p:cNvPr id="532" name="Google Shape;532;p45"/>
          <p:cNvSpPr txBox="1"/>
          <p:nvPr/>
        </p:nvSpPr>
        <p:spPr>
          <a:xfrm>
            <a:off x="462750" y="264800"/>
            <a:ext cx="43638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l" sz="3600" u="none" cap="none" strike="noStrike">
                <a:solidFill>
                  <a:schemeClr val="dk1"/>
                </a:solidFill>
                <a:latin typeface="Raleway"/>
                <a:ea typeface="Raleway"/>
                <a:cs typeface="Raleway"/>
                <a:sym typeface="Raleway"/>
              </a:rPr>
              <a:t>Transformers</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6"/>
          <p:cNvSpPr txBox="1"/>
          <p:nvPr/>
        </p:nvSpPr>
        <p:spPr>
          <a:xfrm>
            <a:off x="79050" y="199500"/>
            <a:ext cx="4363800" cy="65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pl" sz="3600" u="none" cap="none" strike="noStrike">
                <a:solidFill>
                  <a:schemeClr val="dk1"/>
                </a:solidFill>
                <a:latin typeface="Raleway"/>
                <a:ea typeface="Raleway"/>
                <a:cs typeface="Raleway"/>
                <a:sym typeface="Raleway"/>
              </a:rPr>
              <a:t>Estimators</a:t>
            </a:r>
            <a:endParaRPr b="0" i="0" sz="3600" u="none" cap="none" strike="noStrike">
              <a:solidFill>
                <a:srgbClr val="000000"/>
              </a:solidFill>
              <a:latin typeface="Arial"/>
              <a:ea typeface="Arial"/>
              <a:cs typeface="Arial"/>
              <a:sym typeface="Arial"/>
            </a:endParaRPr>
          </a:p>
        </p:txBody>
      </p:sp>
      <p:pic>
        <p:nvPicPr>
          <p:cNvPr id="538" name="Google Shape;538;p46"/>
          <p:cNvPicPr preferRelativeResize="0"/>
          <p:nvPr/>
        </p:nvPicPr>
        <p:blipFill rotWithShape="1">
          <a:blip r:embed="rId3">
            <a:alphaModFix/>
          </a:blip>
          <a:srcRect b="0" l="0" r="0" t="0"/>
          <a:stretch/>
        </p:blipFill>
        <p:spPr>
          <a:xfrm>
            <a:off x="1153175" y="1230263"/>
            <a:ext cx="7019925" cy="2962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47"/>
          <p:cNvSpPr txBox="1"/>
          <p:nvPr>
            <p:ph type="title"/>
          </p:nvPr>
        </p:nvSpPr>
        <p:spPr>
          <a:xfrm>
            <a:off x="265500" y="267750"/>
            <a:ext cx="4045200" cy="131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a:t>Low-level data types</a:t>
            </a:r>
            <a:endParaRPr/>
          </a:p>
        </p:txBody>
      </p:sp>
      <p:sp>
        <p:nvSpPr>
          <p:cNvPr id="544" name="Google Shape;544;p47"/>
          <p:cNvSpPr txBox="1"/>
          <p:nvPr>
            <p:ph idx="2" type="body"/>
          </p:nvPr>
        </p:nvSpPr>
        <p:spPr>
          <a:xfrm>
            <a:off x="4972400" y="654350"/>
            <a:ext cx="3837000" cy="4489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pl"/>
              <a:t>Whenever we pass a set of features into a machine learning model, we must do it as a vector that consist of doubles</a:t>
            </a:r>
            <a:br>
              <a:rPr lang="pl"/>
            </a:br>
            <a:endParaRPr/>
          </a:p>
          <a:p>
            <a:pPr indent="-342900" lvl="0" marL="457200" rtl="0" algn="l">
              <a:lnSpc>
                <a:spcPct val="115000"/>
              </a:lnSpc>
              <a:spcBef>
                <a:spcPts val="0"/>
              </a:spcBef>
              <a:spcAft>
                <a:spcPts val="0"/>
              </a:spcAft>
              <a:buSzPts val="1800"/>
              <a:buChar char="●"/>
            </a:pPr>
            <a:r>
              <a:rPr lang="pl"/>
              <a:t>all inputs to machine learning algorithms(with several exceptions) in Spark </a:t>
            </a:r>
            <a:r>
              <a:rPr b="1" lang="pl"/>
              <a:t>must consist of type double</a:t>
            </a:r>
            <a:r>
              <a:rPr lang="pl"/>
              <a:t>(for labels) and Vector[Double] for features</a:t>
            </a:r>
            <a:endParaRPr/>
          </a:p>
          <a:p>
            <a:pPr indent="0" lvl="0" marL="457200" rtl="0" algn="l">
              <a:lnSpc>
                <a:spcPct val="115000"/>
              </a:lnSpc>
              <a:spcBef>
                <a:spcPts val="1600"/>
              </a:spcBef>
              <a:spcAft>
                <a:spcPts val="1600"/>
              </a:spcAft>
              <a:buSzPts val="1800"/>
              <a:buNone/>
            </a:pPr>
            <a:br>
              <a:rPr lang="pl"/>
            </a:br>
            <a:r>
              <a:rPr lang="pl"/>
              <a:t> </a:t>
            </a:r>
            <a:endParaRPr/>
          </a:p>
        </p:txBody>
      </p:sp>
      <p:pic>
        <p:nvPicPr>
          <p:cNvPr id="545" name="Google Shape;545;p47"/>
          <p:cNvPicPr preferRelativeResize="0"/>
          <p:nvPr/>
        </p:nvPicPr>
        <p:blipFill rotWithShape="1">
          <a:blip r:embed="rId3">
            <a:alphaModFix/>
          </a:blip>
          <a:srcRect b="0" l="0" r="0" t="0"/>
          <a:stretch/>
        </p:blipFill>
        <p:spPr>
          <a:xfrm>
            <a:off x="265500" y="2047175"/>
            <a:ext cx="4141149" cy="1787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48"/>
          <p:cNvSpPr txBox="1"/>
          <p:nvPr>
            <p:ph type="title"/>
          </p:nvPr>
        </p:nvSpPr>
        <p:spPr>
          <a:xfrm>
            <a:off x="102175" y="165550"/>
            <a:ext cx="4394100" cy="131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a:t>High-Level Transformers</a:t>
            </a:r>
            <a:endParaRPr/>
          </a:p>
        </p:txBody>
      </p:sp>
      <p:sp>
        <p:nvSpPr>
          <p:cNvPr id="551" name="Google Shape;551;p48"/>
          <p:cNvSpPr txBox="1"/>
          <p:nvPr>
            <p:ph idx="2" type="body"/>
          </p:nvPr>
        </p:nvSpPr>
        <p:spPr>
          <a:xfrm>
            <a:off x="4972400" y="654350"/>
            <a:ext cx="3837000" cy="421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200"/>
          </a:p>
          <a:p>
            <a:pPr indent="0" lvl="0" marL="457200" rtl="0" algn="l">
              <a:lnSpc>
                <a:spcPct val="115000"/>
              </a:lnSpc>
              <a:spcBef>
                <a:spcPts val="1600"/>
              </a:spcBef>
              <a:spcAft>
                <a:spcPts val="0"/>
              </a:spcAft>
              <a:buClr>
                <a:schemeClr val="dk2"/>
              </a:buClr>
              <a:buSzPts val="1100"/>
              <a:buFont typeface="Arial"/>
              <a:buNone/>
            </a:pPr>
            <a:r>
              <a:rPr lang="pl" sz="1200"/>
              <a:t>High-level transformers, such as the RFormula we saw in the previous chapter, allow you to</a:t>
            </a:r>
            <a:endParaRPr sz="1200"/>
          </a:p>
          <a:p>
            <a:pPr indent="0" lvl="0" marL="457200" rtl="0" algn="l">
              <a:lnSpc>
                <a:spcPct val="115000"/>
              </a:lnSpc>
              <a:spcBef>
                <a:spcPts val="1600"/>
              </a:spcBef>
              <a:spcAft>
                <a:spcPts val="0"/>
              </a:spcAft>
              <a:buClr>
                <a:schemeClr val="dk2"/>
              </a:buClr>
              <a:buSzPts val="1100"/>
              <a:buFont typeface="Arial"/>
              <a:buNone/>
            </a:pPr>
            <a:r>
              <a:rPr lang="pl" sz="1200"/>
              <a:t>concisely specify a number of transformations in one. These operate at a “high level”, and allow</a:t>
            </a:r>
            <a:endParaRPr sz="1200"/>
          </a:p>
          <a:p>
            <a:pPr indent="0" lvl="0" marL="457200" rtl="0" algn="l">
              <a:lnSpc>
                <a:spcPct val="115000"/>
              </a:lnSpc>
              <a:spcBef>
                <a:spcPts val="1600"/>
              </a:spcBef>
              <a:spcAft>
                <a:spcPts val="0"/>
              </a:spcAft>
              <a:buClr>
                <a:schemeClr val="dk2"/>
              </a:buClr>
              <a:buSzPts val="1100"/>
              <a:buFont typeface="Arial"/>
              <a:buNone/>
            </a:pPr>
            <a:r>
              <a:rPr lang="pl" sz="1200"/>
              <a:t>you to avoid doing data manipulations or transformations one by one. In general, you should try</a:t>
            </a:r>
            <a:endParaRPr sz="1200"/>
          </a:p>
          <a:p>
            <a:pPr indent="0" lvl="0" marL="457200" rtl="0" algn="l">
              <a:lnSpc>
                <a:spcPct val="115000"/>
              </a:lnSpc>
              <a:spcBef>
                <a:spcPts val="1600"/>
              </a:spcBef>
              <a:spcAft>
                <a:spcPts val="0"/>
              </a:spcAft>
              <a:buClr>
                <a:schemeClr val="dk2"/>
              </a:buClr>
              <a:buSzPts val="1100"/>
              <a:buFont typeface="Arial"/>
              <a:buNone/>
            </a:pPr>
            <a:r>
              <a:rPr lang="pl" sz="1200"/>
              <a:t>to use the highest level transformers you can, in order to minimize the risk of error and help you</a:t>
            </a:r>
            <a:endParaRPr sz="1200"/>
          </a:p>
          <a:p>
            <a:pPr indent="0" lvl="0" marL="457200" rtl="0" algn="l">
              <a:lnSpc>
                <a:spcPct val="115000"/>
              </a:lnSpc>
              <a:spcBef>
                <a:spcPts val="1600"/>
              </a:spcBef>
              <a:spcAft>
                <a:spcPts val="0"/>
              </a:spcAft>
              <a:buClr>
                <a:schemeClr val="dk2"/>
              </a:buClr>
              <a:buSzPts val="1100"/>
              <a:buFont typeface="Arial"/>
              <a:buNone/>
            </a:pPr>
            <a:r>
              <a:rPr lang="pl" sz="1200"/>
              <a:t>focus on the business problem instead of the smaller details of implementation. While this is not</a:t>
            </a:r>
            <a:endParaRPr sz="1200"/>
          </a:p>
          <a:p>
            <a:pPr indent="0" lvl="0" marL="457200" rtl="0" algn="l">
              <a:lnSpc>
                <a:spcPct val="115000"/>
              </a:lnSpc>
              <a:spcBef>
                <a:spcPts val="1600"/>
              </a:spcBef>
              <a:spcAft>
                <a:spcPts val="0"/>
              </a:spcAft>
              <a:buClr>
                <a:schemeClr val="dk2"/>
              </a:buClr>
              <a:buSzPts val="1100"/>
              <a:buFont typeface="Arial"/>
              <a:buNone/>
            </a:pPr>
            <a:r>
              <a:rPr lang="pl" sz="1200"/>
              <a:t>always possible, it’s a good objective.</a:t>
            </a:r>
            <a:endParaRPr sz="1200"/>
          </a:p>
          <a:p>
            <a:pPr indent="0" lvl="0" marL="457200" rtl="0" algn="l">
              <a:lnSpc>
                <a:spcPct val="115000"/>
              </a:lnSpc>
              <a:spcBef>
                <a:spcPts val="1600"/>
              </a:spcBef>
              <a:spcAft>
                <a:spcPts val="1600"/>
              </a:spcAft>
              <a:buSzPts val="1800"/>
              <a:buNone/>
            </a:pPr>
            <a:br>
              <a:rPr lang="pl" sz="1200"/>
            </a:br>
            <a:r>
              <a:rPr lang="pl" sz="1200"/>
              <a:t> </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49"/>
          <p:cNvSpPr txBox="1"/>
          <p:nvPr>
            <p:ph type="title"/>
          </p:nvPr>
        </p:nvSpPr>
        <p:spPr>
          <a:xfrm>
            <a:off x="102175" y="165550"/>
            <a:ext cx="4394100" cy="8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a:t>R - Formula</a:t>
            </a:r>
            <a:endParaRPr/>
          </a:p>
        </p:txBody>
      </p:sp>
      <p:sp>
        <p:nvSpPr>
          <p:cNvPr id="557" name="Google Shape;557;p49"/>
          <p:cNvSpPr txBox="1"/>
          <p:nvPr>
            <p:ph idx="2" type="body"/>
          </p:nvPr>
        </p:nvSpPr>
        <p:spPr>
          <a:xfrm>
            <a:off x="4972400" y="504925"/>
            <a:ext cx="3837000" cy="436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pl" sz="1200"/>
              <a:t>Easiest transformer to use when you have “conventionally” formatted data </a:t>
            </a:r>
            <a:br>
              <a:rPr lang="pl" sz="1200"/>
            </a:br>
            <a:endParaRPr sz="1200"/>
          </a:p>
          <a:p>
            <a:pPr indent="-304800" lvl="0" marL="457200" rtl="0" algn="l">
              <a:lnSpc>
                <a:spcPct val="115000"/>
              </a:lnSpc>
              <a:spcBef>
                <a:spcPts val="0"/>
              </a:spcBef>
              <a:spcAft>
                <a:spcPts val="0"/>
              </a:spcAft>
              <a:buSzPts val="1200"/>
              <a:buChar char="●"/>
            </a:pPr>
            <a:r>
              <a:rPr lang="pl" sz="1200"/>
              <a:t>Spark Borrows this transformer from R language to make it simple to declaratively  specify a set of transformation for your data</a:t>
            </a:r>
            <a:br>
              <a:rPr lang="pl" sz="1200"/>
            </a:br>
            <a:endParaRPr sz="1200"/>
          </a:p>
          <a:p>
            <a:pPr indent="-304800" lvl="0" marL="457200" rtl="0" algn="l">
              <a:lnSpc>
                <a:spcPct val="115000"/>
              </a:lnSpc>
              <a:spcBef>
                <a:spcPts val="0"/>
              </a:spcBef>
              <a:spcAft>
                <a:spcPts val="0"/>
              </a:spcAft>
              <a:buSzPts val="1200"/>
              <a:buChar char="●"/>
            </a:pPr>
            <a:r>
              <a:rPr lang="pl" sz="1200"/>
              <a:t>Values can be either numerical or categorical , you do not need extract values from strings or manipulate them in any way. </a:t>
            </a:r>
            <a:br>
              <a:rPr lang="pl" sz="1200"/>
            </a:br>
            <a:endParaRPr sz="1200"/>
          </a:p>
          <a:p>
            <a:pPr indent="-304800" lvl="0" marL="457200" rtl="0" algn="l">
              <a:lnSpc>
                <a:spcPct val="115000"/>
              </a:lnSpc>
              <a:spcBef>
                <a:spcPts val="0"/>
              </a:spcBef>
              <a:spcAft>
                <a:spcPts val="0"/>
              </a:spcAft>
              <a:buSzPts val="1200"/>
              <a:buChar char="●"/>
            </a:pPr>
            <a:r>
              <a:rPr lang="pl" sz="1200"/>
              <a:t>Automatically handle categorical inputs(specified in strings)  by performing something called one-hot encoding </a:t>
            </a:r>
            <a:br>
              <a:rPr lang="pl" sz="1200"/>
            </a:br>
            <a:endParaRPr sz="1200"/>
          </a:p>
          <a:p>
            <a:pPr indent="-304800" lvl="0" marL="457200" rtl="0" algn="l">
              <a:lnSpc>
                <a:spcPct val="115000"/>
              </a:lnSpc>
              <a:spcBef>
                <a:spcPts val="0"/>
              </a:spcBef>
              <a:spcAft>
                <a:spcPts val="0"/>
              </a:spcAft>
              <a:buSzPts val="1200"/>
              <a:buChar char="●"/>
            </a:pPr>
            <a:r>
              <a:rPr lang="pl" sz="1200"/>
              <a:t>With the RFormula, numeric columns will be cast to Double but will not be one-hot encoded. If the label column is of type String, it will be first transformed to Double with StringIndexer.</a:t>
            </a:r>
            <a:endParaRPr sz="1200"/>
          </a:p>
          <a:p>
            <a:pPr indent="0" lvl="0" marL="914400" rtl="0" algn="l">
              <a:lnSpc>
                <a:spcPct val="115000"/>
              </a:lnSpc>
              <a:spcBef>
                <a:spcPts val="1600"/>
              </a:spcBef>
              <a:spcAft>
                <a:spcPts val="1600"/>
              </a:spcAft>
              <a:buSzPts val="1800"/>
              <a:buNone/>
            </a:pPr>
            <a:r>
              <a:t/>
            </a:r>
            <a:endParaRPr sz="1200"/>
          </a:p>
        </p:txBody>
      </p:sp>
      <p:sp>
        <p:nvSpPr>
          <p:cNvPr id="558" name="Google Shape;558;p49"/>
          <p:cNvSpPr txBox="1"/>
          <p:nvPr/>
        </p:nvSpPr>
        <p:spPr>
          <a:xfrm>
            <a:off x="343500" y="908100"/>
            <a:ext cx="3775800" cy="42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Separate target and terms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Concatenate terms; “+ 0” means removing the intercept (this means the y-intercept of the 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that we will fit will be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Remove a term; “- 1” means removing intercept (this means the y-intercept of the line that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we will fit will be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Interaction (multiplication for numeric values, or binarized categorical 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All columns except the target/dependent variable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50"/>
          <p:cNvSpPr txBox="1"/>
          <p:nvPr>
            <p:ph type="title"/>
          </p:nvPr>
        </p:nvSpPr>
        <p:spPr>
          <a:xfrm>
            <a:off x="0" y="154250"/>
            <a:ext cx="4394100" cy="8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a:t>R - Formula</a:t>
            </a:r>
            <a:endParaRPr/>
          </a:p>
        </p:txBody>
      </p:sp>
      <p:pic>
        <p:nvPicPr>
          <p:cNvPr id="564" name="Google Shape;564;p50"/>
          <p:cNvPicPr preferRelativeResize="0"/>
          <p:nvPr/>
        </p:nvPicPr>
        <p:blipFill rotWithShape="1">
          <a:blip r:embed="rId3">
            <a:alphaModFix/>
          </a:blip>
          <a:srcRect b="0" l="0" r="0" t="0"/>
          <a:stretch/>
        </p:blipFill>
        <p:spPr>
          <a:xfrm>
            <a:off x="54300" y="1496100"/>
            <a:ext cx="4444625" cy="2332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1"/>
          <p:cNvSpPr txBox="1"/>
          <p:nvPr>
            <p:ph type="title"/>
          </p:nvPr>
        </p:nvSpPr>
        <p:spPr>
          <a:xfrm>
            <a:off x="72513" y="415400"/>
            <a:ext cx="4394100" cy="8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a:t>VectorAssembler</a:t>
            </a:r>
            <a:endParaRPr/>
          </a:p>
        </p:txBody>
      </p:sp>
      <p:sp>
        <p:nvSpPr>
          <p:cNvPr id="570" name="Google Shape;570;p51"/>
          <p:cNvSpPr txBox="1"/>
          <p:nvPr>
            <p:ph idx="2" type="body"/>
          </p:nvPr>
        </p:nvSpPr>
        <p:spPr>
          <a:xfrm>
            <a:off x="4972400" y="504925"/>
            <a:ext cx="3837000" cy="436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pl" sz="1200"/>
              <a:t>tool you’ll use in nearly every single pipeline you generate.</a:t>
            </a:r>
            <a:br>
              <a:rPr lang="pl" sz="1200"/>
            </a:br>
            <a:endParaRPr sz="1200"/>
          </a:p>
          <a:p>
            <a:pPr indent="-304800" lvl="0" marL="457200" rtl="0" algn="l">
              <a:lnSpc>
                <a:spcPct val="115000"/>
              </a:lnSpc>
              <a:spcBef>
                <a:spcPts val="0"/>
              </a:spcBef>
              <a:spcAft>
                <a:spcPts val="0"/>
              </a:spcAft>
              <a:buSzPts val="1200"/>
              <a:buChar char="●"/>
            </a:pPr>
            <a:r>
              <a:rPr lang="pl" sz="1200"/>
              <a:t>It helps concatenate all your features into one big vector you can then pass into an estimator</a:t>
            </a:r>
            <a:br>
              <a:rPr lang="pl" sz="1200"/>
            </a:br>
            <a:endParaRPr sz="1200"/>
          </a:p>
          <a:p>
            <a:pPr indent="-304800" lvl="0" marL="457200" rtl="0" algn="l">
              <a:lnSpc>
                <a:spcPct val="115000"/>
              </a:lnSpc>
              <a:spcBef>
                <a:spcPts val="0"/>
              </a:spcBef>
              <a:spcAft>
                <a:spcPts val="0"/>
              </a:spcAft>
              <a:buSzPts val="1200"/>
              <a:buChar char="●"/>
            </a:pPr>
            <a:r>
              <a:t/>
            </a:r>
            <a:endParaRPr sz="1200"/>
          </a:p>
        </p:txBody>
      </p:sp>
      <p:pic>
        <p:nvPicPr>
          <p:cNvPr id="571" name="Google Shape;571;p51"/>
          <p:cNvPicPr preferRelativeResize="0"/>
          <p:nvPr/>
        </p:nvPicPr>
        <p:blipFill rotWithShape="1">
          <a:blip r:embed="rId3">
            <a:alphaModFix/>
          </a:blip>
          <a:srcRect b="0" l="0" r="0" t="0"/>
          <a:stretch/>
        </p:blipFill>
        <p:spPr>
          <a:xfrm>
            <a:off x="42850" y="2362525"/>
            <a:ext cx="4453425" cy="1595175"/>
          </a:xfrm>
          <a:prstGeom prst="rect">
            <a:avLst/>
          </a:prstGeom>
          <a:noFill/>
          <a:ln>
            <a:noFill/>
          </a:ln>
        </p:spPr>
      </p:pic>
      <p:pic>
        <p:nvPicPr>
          <p:cNvPr id="572" name="Google Shape;572;p51"/>
          <p:cNvPicPr preferRelativeResize="0"/>
          <p:nvPr/>
        </p:nvPicPr>
        <p:blipFill rotWithShape="1">
          <a:blip r:embed="rId4">
            <a:alphaModFix/>
          </a:blip>
          <a:srcRect b="0" l="0" r="0" t="0"/>
          <a:stretch/>
        </p:blipFill>
        <p:spPr>
          <a:xfrm>
            <a:off x="118138" y="1575575"/>
            <a:ext cx="4302875" cy="502825"/>
          </a:xfrm>
          <a:prstGeom prst="rect">
            <a:avLst/>
          </a:prstGeom>
          <a:noFill/>
          <a:ln>
            <a:noFill/>
          </a:ln>
        </p:spPr>
      </p:pic>
      <p:pic>
        <p:nvPicPr>
          <p:cNvPr id="573" name="Google Shape;573;p51"/>
          <p:cNvPicPr preferRelativeResize="0"/>
          <p:nvPr/>
        </p:nvPicPr>
        <p:blipFill rotWithShape="1">
          <a:blip r:embed="rId5">
            <a:alphaModFix/>
          </a:blip>
          <a:srcRect b="0" l="0" r="0" t="0"/>
          <a:stretch/>
        </p:blipFill>
        <p:spPr>
          <a:xfrm>
            <a:off x="118150" y="2033375"/>
            <a:ext cx="2244900" cy="329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52"/>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pl"/>
              <a:t>Continous Features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3"/>
          <p:cNvSpPr txBox="1"/>
          <p:nvPr>
            <p:ph type="title"/>
          </p:nvPr>
        </p:nvSpPr>
        <p:spPr>
          <a:xfrm>
            <a:off x="72513" y="415400"/>
            <a:ext cx="4394100" cy="8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3000"/>
              <a:t>Bucketing - Bucketizer</a:t>
            </a:r>
            <a:endParaRPr sz="3000"/>
          </a:p>
        </p:txBody>
      </p:sp>
      <p:pic>
        <p:nvPicPr>
          <p:cNvPr id="584" name="Google Shape;584;p53"/>
          <p:cNvPicPr preferRelativeResize="0"/>
          <p:nvPr/>
        </p:nvPicPr>
        <p:blipFill rotWithShape="1">
          <a:blip r:embed="rId3">
            <a:alphaModFix/>
          </a:blip>
          <a:srcRect b="0" l="0" r="0" t="0"/>
          <a:stretch/>
        </p:blipFill>
        <p:spPr>
          <a:xfrm>
            <a:off x="177650" y="1423463"/>
            <a:ext cx="4288975" cy="2296575"/>
          </a:xfrm>
          <a:prstGeom prst="rect">
            <a:avLst/>
          </a:prstGeom>
          <a:noFill/>
          <a:ln>
            <a:noFill/>
          </a:ln>
        </p:spPr>
      </p:pic>
      <p:sp>
        <p:nvSpPr>
          <p:cNvPr id="585" name="Google Shape;585;p53"/>
          <p:cNvSpPr txBox="1"/>
          <p:nvPr/>
        </p:nvSpPr>
        <p:spPr>
          <a:xfrm>
            <a:off x="4613025" y="0"/>
            <a:ext cx="4530900" cy="51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pl" sz="1100" u="none" cap="none" strike="noStrike">
                <a:solidFill>
                  <a:srgbClr val="FFFFFF"/>
                </a:solidFill>
                <a:latin typeface="Arial"/>
                <a:ea typeface="Arial"/>
                <a:cs typeface="Arial"/>
                <a:sym typeface="Arial"/>
              </a:rPr>
              <a:t>Example : column with person weight , you want to predict some value based on this information.  n some cases it might be simpler to create three buckets : “Overweight”, “Averege”,”Underweight”</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l" sz="1400" u="none" cap="none" strike="noStrike">
                <a:solidFill>
                  <a:srgbClr val="FFFFFF"/>
                </a:solidFill>
                <a:latin typeface="Arial"/>
                <a:ea typeface="Arial"/>
                <a:cs typeface="Arial"/>
                <a:sym typeface="Arial"/>
              </a:rPr>
              <a:t>Specify bucket  : </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pl" sz="1100" u="none" cap="none" strike="noStrike">
                <a:solidFill>
                  <a:srgbClr val="FFFFFF"/>
                </a:solidFill>
                <a:latin typeface="Arial"/>
                <a:ea typeface="Arial"/>
                <a:cs typeface="Arial"/>
                <a:sym typeface="Arial"/>
              </a:rPr>
              <a:t>To specify the bucket, set its borders. For example, setting splits to 5.0, 10.0, 250.0 on our contDF will actually fail because we don’t cover all possible input ranges. </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pl" sz="1100" u="none" cap="none" strike="noStrike">
                <a:solidFill>
                  <a:srgbClr val="FFFFFF"/>
                </a:solidFill>
                <a:latin typeface="Arial"/>
                <a:ea typeface="Arial"/>
                <a:cs typeface="Arial"/>
                <a:sym typeface="Arial"/>
              </a:rPr>
              <a:t>When specifying your bucket points, the values you pass into splits must satisfy three requirements:</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100" u="none" cap="none" strike="noStrike">
                <a:solidFill>
                  <a:srgbClr val="FFFFFF"/>
                </a:solidFill>
                <a:latin typeface="Arial"/>
                <a:ea typeface="Arial"/>
                <a:cs typeface="Arial"/>
                <a:sym typeface="Arial"/>
              </a:rPr>
              <a:t>The minimum value in your splits array must be less than the minimum value in your DataFrame</a:t>
            </a:r>
            <a:br>
              <a:rPr b="0" i="0" lang="pl" sz="1100" u="none" cap="none" strike="noStrike">
                <a:solidFill>
                  <a:srgbClr val="FFFFFF"/>
                </a:solidFill>
                <a:latin typeface="Arial"/>
                <a:ea typeface="Arial"/>
                <a:cs typeface="Arial"/>
                <a:sym typeface="Arial"/>
              </a:rPr>
            </a:br>
            <a:endParaRPr b="0" i="0" sz="11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100" u="none" cap="none" strike="noStrike">
                <a:solidFill>
                  <a:srgbClr val="FFFFFF"/>
                </a:solidFill>
                <a:latin typeface="Arial"/>
                <a:ea typeface="Arial"/>
                <a:cs typeface="Arial"/>
                <a:sym typeface="Arial"/>
              </a:rPr>
              <a:t>The maximum value in your splits array must be greater than the maximum value inyour DataFrame.</a:t>
            </a:r>
            <a:br>
              <a:rPr b="0" i="0" lang="pl" sz="1100" u="none" cap="none" strike="noStrike">
                <a:solidFill>
                  <a:srgbClr val="FFFFFF"/>
                </a:solidFill>
                <a:latin typeface="Arial"/>
                <a:ea typeface="Arial"/>
                <a:cs typeface="Arial"/>
                <a:sym typeface="Arial"/>
              </a:rPr>
            </a:br>
            <a:endParaRPr b="0" i="0" sz="1100" u="none" cap="none" strike="noStrike">
              <a:solidFill>
                <a:srgbClr val="FFFFFF"/>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pl" sz="1100" u="none" cap="none" strike="noStrike">
                <a:solidFill>
                  <a:srgbClr val="FFFFFF"/>
                </a:solidFill>
                <a:latin typeface="Arial"/>
                <a:ea typeface="Arial"/>
                <a:cs typeface="Arial"/>
                <a:sym typeface="Arial"/>
              </a:rPr>
              <a:t>You need to specify at a minimum three values in the splits array, which creates two buckets.</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l" sz="1400" u="none" cap="none" strike="noStrike">
                <a:solidFill>
                  <a:srgbClr val="FFFFFF"/>
                </a:solidFill>
                <a:latin typeface="Arial"/>
                <a:ea typeface="Arial"/>
                <a:cs typeface="Arial"/>
                <a:sym typeface="Arial"/>
              </a:rPr>
              <a:t>Warning  : </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pl" sz="1100" u="none" cap="none" strike="noStrike">
                <a:solidFill>
                  <a:srgbClr val="FFFFFF"/>
                </a:solidFill>
                <a:latin typeface="Arial"/>
                <a:ea typeface="Arial"/>
                <a:cs typeface="Arial"/>
                <a:sym typeface="Arial"/>
              </a:rPr>
              <a:t>The Bucketizer can be confusing because we specify bucket borders via the splits method, but these</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pl" sz="1100" u="none" cap="none" strike="noStrike">
                <a:solidFill>
                  <a:srgbClr val="FFFFFF"/>
                </a:solidFill>
                <a:latin typeface="Arial"/>
                <a:ea typeface="Arial"/>
                <a:cs typeface="Arial"/>
                <a:sym typeface="Arial"/>
              </a:rPr>
              <a:t>are not actually splits.</a:t>
            </a:r>
            <a:endParaRPr b="0" i="0" sz="11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g71f9d8cd2e_1_82"/>
          <p:cNvPicPr preferRelativeResize="0"/>
          <p:nvPr/>
        </p:nvPicPr>
        <p:blipFill>
          <a:blip r:embed="rId3">
            <a:alphaModFix/>
          </a:blip>
          <a:stretch>
            <a:fillRect/>
          </a:stretch>
        </p:blipFill>
        <p:spPr>
          <a:xfrm>
            <a:off x="1664475" y="776250"/>
            <a:ext cx="5815049" cy="3795800"/>
          </a:xfrm>
          <a:prstGeom prst="rect">
            <a:avLst/>
          </a:prstGeom>
          <a:noFill/>
          <a:ln>
            <a:noFill/>
          </a:ln>
        </p:spPr>
      </p:pic>
      <p:sp>
        <p:nvSpPr>
          <p:cNvPr id="97" name="Google Shape;97;g71f9d8cd2e_1_82"/>
          <p:cNvSpPr txBox="1"/>
          <p:nvPr/>
        </p:nvSpPr>
        <p:spPr>
          <a:xfrm>
            <a:off x="1843725" y="104750"/>
            <a:ext cx="5635800" cy="12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l" sz="3000">
                <a:solidFill>
                  <a:schemeClr val="dk1"/>
                </a:solidFill>
                <a:latin typeface="Raleway"/>
                <a:ea typeface="Raleway"/>
                <a:cs typeface="Raleway"/>
                <a:sym typeface="Raleway"/>
              </a:rPr>
              <a:t>Big Data ecosystem example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4"/>
          <p:cNvSpPr txBox="1"/>
          <p:nvPr>
            <p:ph type="title"/>
          </p:nvPr>
        </p:nvSpPr>
        <p:spPr>
          <a:xfrm>
            <a:off x="-64275" y="415400"/>
            <a:ext cx="4677300" cy="8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3000"/>
              <a:t>Bucketing - QuantileDiscretizer</a:t>
            </a:r>
            <a:endParaRPr sz="3000"/>
          </a:p>
        </p:txBody>
      </p:sp>
      <p:sp>
        <p:nvSpPr>
          <p:cNvPr id="591" name="Google Shape;591;p54"/>
          <p:cNvSpPr txBox="1"/>
          <p:nvPr/>
        </p:nvSpPr>
        <p:spPr>
          <a:xfrm>
            <a:off x="4613025" y="110275"/>
            <a:ext cx="4530900" cy="5143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FFFF"/>
              </a:buClr>
              <a:buSzPts val="1800"/>
              <a:buFont typeface="Arial"/>
              <a:buChar char="●"/>
            </a:pPr>
            <a:r>
              <a:rPr b="0" i="0" lang="pl" sz="1800" u="none" cap="none" strike="noStrike">
                <a:solidFill>
                  <a:srgbClr val="FFFFFF"/>
                </a:solidFill>
                <a:latin typeface="Arial"/>
                <a:ea typeface="Arial"/>
                <a:cs typeface="Arial"/>
                <a:sym typeface="Arial"/>
              </a:rPr>
              <a:t>bucket the values into user specified buckets with the splits being determined by approximate quantiles values.</a:t>
            </a:r>
            <a:br>
              <a:rPr b="0" i="0" lang="pl" sz="1800" u="none" cap="none" strike="noStrike">
                <a:solidFill>
                  <a:srgbClr val="FFFFFF"/>
                </a:solidFill>
                <a:latin typeface="Arial"/>
                <a:ea typeface="Arial"/>
                <a:cs typeface="Arial"/>
                <a:sym typeface="Arial"/>
              </a:rPr>
            </a:b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Arial"/>
              <a:buChar char="●"/>
            </a:pPr>
            <a:r>
              <a:rPr b="0" i="0" lang="pl" sz="1800" u="none" cap="none" strike="noStrike">
                <a:solidFill>
                  <a:srgbClr val="FFFFFF"/>
                </a:solidFill>
                <a:latin typeface="Arial"/>
                <a:ea typeface="Arial"/>
                <a:cs typeface="Arial"/>
                <a:sym typeface="Arial"/>
              </a:rPr>
              <a:t>For instance, the 90th quantile is the point in your data at which 90% of the data is below that value.</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92" name="Google Shape;592;p54"/>
          <p:cNvPicPr preferRelativeResize="0"/>
          <p:nvPr/>
        </p:nvPicPr>
        <p:blipFill rotWithShape="1">
          <a:blip r:embed="rId3">
            <a:alphaModFix/>
          </a:blip>
          <a:srcRect b="0" l="0" r="0" t="0"/>
          <a:stretch/>
        </p:blipFill>
        <p:spPr>
          <a:xfrm>
            <a:off x="120263" y="1572450"/>
            <a:ext cx="4308225" cy="230634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55"/>
          <p:cNvSpPr txBox="1"/>
          <p:nvPr/>
        </p:nvSpPr>
        <p:spPr>
          <a:xfrm>
            <a:off x="4613025" y="110275"/>
            <a:ext cx="4530900" cy="5143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FFFF"/>
              </a:buClr>
              <a:buSzPts val="1800"/>
              <a:buFont typeface="Arial"/>
              <a:buChar char="●"/>
            </a:pPr>
            <a:r>
              <a:rPr b="0" i="0" lang="pl" sz="1800" u="none" cap="none" strike="noStrike">
                <a:solidFill>
                  <a:srgbClr val="FFFFFF"/>
                </a:solidFill>
                <a:latin typeface="Arial"/>
                <a:ea typeface="Arial"/>
                <a:cs typeface="Arial"/>
                <a:sym typeface="Arial"/>
              </a:rPr>
              <a:t>bucket the values into user specified buckets with the splits being determined by approximate quantiles values.</a:t>
            </a:r>
            <a:br>
              <a:rPr b="0" i="0" lang="pl" sz="1800" u="none" cap="none" strike="noStrike">
                <a:solidFill>
                  <a:srgbClr val="FFFFFF"/>
                </a:solidFill>
                <a:latin typeface="Arial"/>
                <a:ea typeface="Arial"/>
                <a:cs typeface="Arial"/>
                <a:sym typeface="Arial"/>
              </a:rPr>
            </a:b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Arial"/>
              <a:buChar char="●"/>
            </a:pPr>
            <a:r>
              <a:rPr b="0" i="0" lang="pl" sz="1800" u="none" cap="none" strike="noStrike">
                <a:solidFill>
                  <a:srgbClr val="FFFFFF"/>
                </a:solidFill>
                <a:latin typeface="Arial"/>
                <a:ea typeface="Arial"/>
                <a:cs typeface="Arial"/>
                <a:sym typeface="Arial"/>
              </a:rPr>
              <a:t>For instance, the 90th quantile is the point in your data at which 90% of the data is below that value.</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98" name="Google Shape;598;p55"/>
          <p:cNvPicPr preferRelativeResize="0"/>
          <p:nvPr/>
        </p:nvPicPr>
        <p:blipFill rotWithShape="1">
          <a:blip r:embed="rId3">
            <a:alphaModFix/>
          </a:blip>
          <a:srcRect b="0" l="0" r="0" t="0"/>
          <a:stretch/>
        </p:blipFill>
        <p:spPr>
          <a:xfrm>
            <a:off x="0" y="-87000"/>
            <a:ext cx="9275700" cy="5389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56"/>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pl"/>
              <a:t>Scaling and Normalization </a:t>
            </a:r>
            <a:endParaRPr/>
          </a:p>
        </p:txBody>
      </p:sp>
      <p:sp>
        <p:nvSpPr>
          <p:cNvPr id="604" name="Google Shape;604;p56"/>
          <p:cNvSpPr txBox="1"/>
          <p:nvPr/>
        </p:nvSpPr>
        <p:spPr>
          <a:xfrm>
            <a:off x="2469300" y="2422575"/>
            <a:ext cx="6234000" cy="2145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Lato"/>
              <a:buChar char="●"/>
            </a:pPr>
            <a:r>
              <a:rPr b="0" i="0" lang="pl" sz="1400" u="none" cap="none" strike="noStrike">
                <a:solidFill>
                  <a:srgbClr val="FFFFFF"/>
                </a:solidFill>
                <a:latin typeface="Lato"/>
                <a:ea typeface="Lato"/>
                <a:cs typeface="Lato"/>
                <a:sym typeface="Lato"/>
              </a:rPr>
              <a:t>While not always necessary, doing so is usually a best practice</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pl" sz="1400" u="none" cap="none" strike="noStrike">
                <a:solidFill>
                  <a:srgbClr val="FFFFFF"/>
                </a:solidFill>
                <a:latin typeface="Lato"/>
                <a:ea typeface="Lato"/>
                <a:cs typeface="Lato"/>
                <a:sym typeface="Lato"/>
              </a:rPr>
              <a:t>Do this when your data based on different scales</a:t>
            </a:r>
            <a:br>
              <a:rPr b="0" i="0" lang="pl" sz="1400" u="none" cap="none" strike="noStrike">
                <a:solidFill>
                  <a:srgbClr val="FFFFFF"/>
                </a:solidFill>
                <a:latin typeface="Lato"/>
                <a:ea typeface="Lato"/>
                <a:cs typeface="Lato"/>
                <a:sym typeface="Lato"/>
              </a:rPr>
            </a:br>
            <a:br>
              <a:rPr b="0" i="0" lang="pl" sz="1400" u="none" cap="none" strike="noStrike">
                <a:solidFill>
                  <a:srgbClr val="FFFFFF"/>
                </a:solidFill>
                <a:latin typeface="Lato"/>
                <a:ea typeface="Lato"/>
                <a:cs typeface="Lato"/>
                <a:sym typeface="Lato"/>
              </a:rPr>
            </a:br>
            <a:r>
              <a:rPr b="0" i="0" lang="pl" sz="1400" u="none" cap="none" strike="noStrike">
                <a:solidFill>
                  <a:srgbClr val="FFFFFF"/>
                </a:solidFill>
                <a:latin typeface="Lato"/>
                <a:ea typeface="Lato"/>
                <a:cs typeface="Lato"/>
                <a:sym typeface="Lato"/>
              </a:rPr>
              <a:t>Example :  DataFrame with two columns: weight (inounces) and height (in feet)</a:t>
            </a:r>
            <a:br>
              <a:rPr b="0" i="0" lang="pl" sz="1400" u="none" cap="none" strike="noStrike">
                <a:solidFill>
                  <a:srgbClr val="FFFFFF"/>
                </a:solidFill>
                <a:latin typeface="Lato"/>
                <a:ea typeface="Lato"/>
                <a:cs typeface="Lato"/>
                <a:sym typeface="Lato"/>
              </a:rPr>
            </a:br>
            <a:r>
              <a:rPr b="0" i="0" lang="pl" sz="1400" u="none" cap="none" strike="noStrike">
                <a:solidFill>
                  <a:srgbClr val="FFFFFF"/>
                </a:solidFill>
                <a:latin typeface="Lato"/>
                <a:ea typeface="Lato"/>
                <a:cs typeface="Lato"/>
                <a:sym typeface="Lato"/>
              </a:rPr>
              <a:t>	</a:t>
            </a:r>
            <a:endParaRPr b="0" i="0" sz="1400" u="none" cap="none" strike="noStrike">
              <a:solidFill>
                <a:srgbClr val="FFFFFF"/>
              </a:solidFill>
              <a:latin typeface="Lato"/>
              <a:ea typeface="Lato"/>
              <a:cs typeface="Lato"/>
              <a:sym typeface="Lato"/>
            </a:endParaRPr>
          </a:p>
          <a:p>
            <a:pPr indent="45720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Lato"/>
                <a:ea typeface="Lato"/>
                <a:cs typeface="Lato"/>
                <a:sym typeface="Lato"/>
              </a:rPr>
              <a:t>If you don’t scale or normalize, the algorithm will be less sensitive</a:t>
            </a:r>
            <a:endParaRPr b="0" i="0" sz="1400" u="none" cap="none" strike="noStrike">
              <a:solidFill>
                <a:srgbClr val="FFFFFF"/>
              </a:solidFill>
              <a:latin typeface="Lato"/>
              <a:ea typeface="Lato"/>
              <a:cs typeface="Lato"/>
              <a:sym typeface="Lato"/>
            </a:endParaRPr>
          </a:p>
          <a:p>
            <a:pPr indent="45720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FFFFFF"/>
                </a:solidFill>
                <a:latin typeface="Lato"/>
                <a:ea typeface="Lato"/>
                <a:cs typeface="Lato"/>
                <a:sym typeface="Lato"/>
              </a:rPr>
              <a:t>to variations in height because height values in feet are much lower than weight values in ounces. That’s an example where you should scale your data.</a:t>
            </a:r>
            <a:endParaRPr b="0" i="0" sz="1400" u="none" cap="none" strike="noStrike">
              <a:solidFill>
                <a:srgbClr val="FFFFFF"/>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57"/>
          <p:cNvSpPr txBox="1"/>
          <p:nvPr>
            <p:ph type="title"/>
          </p:nvPr>
        </p:nvSpPr>
        <p:spPr>
          <a:xfrm>
            <a:off x="-64275" y="224775"/>
            <a:ext cx="4677300" cy="65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3000"/>
              <a:t>StandardScaler </a:t>
            </a:r>
            <a:endParaRPr sz="3000"/>
          </a:p>
        </p:txBody>
      </p:sp>
      <p:sp>
        <p:nvSpPr>
          <p:cNvPr id="610" name="Google Shape;610;p57"/>
          <p:cNvSpPr txBox="1"/>
          <p:nvPr/>
        </p:nvSpPr>
        <p:spPr>
          <a:xfrm>
            <a:off x="4613025" y="734400"/>
            <a:ext cx="4530900" cy="4519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800"/>
              <a:buFont typeface="Arial"/>
              <a:buNone/>
            </a:pPr>
            <a:r>
              <a:rPr b="0" i="0" lang="pl" sz="1800" u="none" cap="none" strike="noStrike">
                <a:solidFill>
                  <a:srgbClr val="FFFFFF"/>
                </a:solidFill>
                <a:latin typeface="Arial"/>
                <a:ea typeface="Arial"/>
                <a:cs typeface="Arial"/>
                <a:sym typeface="Arial"/>
              </a:rPr>
              <a:t>The StandardScaler standardizes a set of features to have zero mean and a standard deviation of 1.</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chemeClr val="dk2"/>
              </a:buClr>
              <a:buSzPts val="1100"/>
              <a:buFont typeface="Arial"/>
              <a:buNone/>
            </a:pPr>
            <a:r>
              <a:rPr b="0" i="0" lang="pl" sz="1800" u="none" cap="none" strike="noStrike">
                <a:solidFill>
                  <a:srgbClr val="FFFFFF"/>
                </a:solidFill>
                <a:latin typeface="Arial"/>
                <a:ea typeface="Arial"/>
                <a:cs typeface="Arial"/>
                <a:sym typeface="Arial"/>
              </a:rPr>
              <a:t>The flag withStd will scale the data to unit standard deviation while the flag withMean</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chemeClr val="dk2"/>
              </a:buClr>
              <a:buSzPts val="1100"/>
              <a:buFont typeface="Arial"/>
              <a:buNone/>
            </a:pPr>
            <a:r>
              <a:rPr b="0" i="0" lang="pl" sz="1800" u="none" cap="none" strike="noStrike">
                <a:solidFill>
                  <a:srgbClr val="FFFFFF"/>
                </a:solidFill>
                <a:latin typeface="Arial"/>
                <a:ea typeface="Arial"/>
                <a:cs typeface="Arial"/>
                <a:sym typeface="Arial"/>
              </a:rPr>
              <a:t>(false by default) will center the data prior to scaling it.</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11" name="Google Shape;611;p57"/>
          <p:cNvPicPr preferRelativeResize="0"/>
          <p:nvPr/>
        </p:nvPicPr>
        <p:blipFill rotWithShape="1">
          <a:blip r:embed="rId3">
            <a:alphaModFix/>
          </a:blip>
          <a:srcRect b="0" l="0" r="0" t="0"/>
          <a:stretch/>
        </p:blipFill>
        <p:spPr>
          <a:xfrm>
            <a:off x="152400" y="1027875"/>
            <a:ext cx="4248150" cy="904875"/>
          </a:xfrm>
          <a:prstGeom prst="rect">
            <a:avLst/>
          </a:prstGeom>
          <a:noFill/>
          <a:ln>
            <a:noFill/>
          </a:ln>
        </p:spPr>
      </p:pic>
      <p:pic>
        <p:nvPicPr>
          <p:cNvPr id="612" name="Google Shape;612;p57"/>
          <p:cNvPicPr preferRelativeResize="0"/>
          <p:nvPr/>
        </p:nvPicPr>
        <p:blipFill rotWithShape="1">
          <a:blip r:embed="rId4">
            <a:alphaModFix/>
          </a:blip>
          <a:srcRect b="0" l="0" r="0" t="0"/>
          <a:stretch/>
        </p:blipFill>
        <p:spPr>
          <a:xfrm>
            <a:off x="152400" y="1992025"/>
            <a:ext cx="4384501" cy="488550"/>
          </a:xfrm>
          <a:prstGeom prst="rect">
            <a:avLst/>
          </a:prstGeom>
          <a:noFill/>
          <a:ln>
            <a:noFill/>
          </a:ln>
        </p:spPr>
      </p:pic>
      <p:pic>
        <p:nvPicPr>
          <p:cNvPr id="613" name="Google Shape;613;p57"/>
          <p:cNvPicPr preferRelativeResize="0"/>
          <p:nvPr/>
        </p:nvPicPr>
        <p:blipFill rotWithShape="1">
          <a:blip r:embed="rId5">
            <a:alphaModFix/>
          </a:blip>
          <a:srcRect b="0" l="0" r="0" t="0"/>
          <a:stretch/>
        </p:blipFill>
        <p:spPr>
          <a:xfrm>
            <a:off x="190462" y="2539850"/>
            <a:ext cx="4172026" cy="58198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58"/>
          <p:cNvSpPr txBox="1"/>
          <p:nvPr>
            <p:ph type="title"/>
          </p:nvPr>
        </p:nvSpPr>
        <p:spPr>
          <a:xfrm>
            <a:off x="-64275" y="224775"/>
            <a:ext cx="4677300" cy="65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3000"/>
              <a:t>StandardScaler </a:t>
            </a:r>
            <a:endParaRPr sz="3000"/>
          </a:p>
        </p:txBody>
      </p:sp>
      <p:sp>
        <p:nvSpPr>
          <p:cNvPr id="619" name="Google Shape;619;p58"/>
          <p:cNvSpPr txBox="1"/>
          <p:nvPr/>
        </p:nvSpPr>
        <p:spPr>
          <a:xfrm>
            <a:off x="4613025" y="734400"/>
            <a:ext cx="4530900" cy="4519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800"/>
              <a:buFont typeface="Arial"/>
              <a:buNone/>
            </a:pPr>
            <a:r>
              <a:rPr b="0" i="0" lang="pl" sz="1800" u="none" cap="none" strike="noStrike">
                <a:solidFill>
                  <a:srgbClr val="FFFFFF"/>
                </a:solidFill>
                <a:latin typeface="Arial"/>
                <a:ea typeface="Arial"/>
                <a:cs typeface="Arial"/>
                <a:sym typeface="Arial"/>
              </a:rPr>
              <a:t>The StandardScaler standardizes a set of features to have zero mean and a standard deviation of 1.</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pl" sz="1800" u="none" cap="none" strike="noStrike">
                <a:solidFill>
                  <a:srgbClr val="FFFFFF"/>
                </a:solidFill>
                <a:latin typeface="Arial"/>
                <a:ea typeface="Arial"/>
                <a:cs typeface="Arial"/>
                <a:sym typeface="Arial"/>
              </a:rPr>
              <a:t>The flag withStd will scale the data to unit standard deviation while the flag withMean</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pl" sz="1800" u="none" cap="none" strike="noStrike">
                <a:solidFill>
                  <a:srgbClr val="FFFFFF"/>
                </a:solidFill>
                <a:latin typeface="Arial"/>
                <a:ea typeface="Arial"/>
                <a:cs typeface="Arial"/>
                <a:sym typeface="Arial"/>
              </a:rPr>
              <a:t>(false by default) will center the data prior to scaling it.</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20" name="Google Shape;620;p58"/>
          <p:cNvPicPr preferRelativeResize="0"/>
          <p:nvPr/>
        </p:nvPicPr>
        <p:blipFill rotWithShape="1">
          <a:blip r:embed="rId3">
            <a:alphaModFix/>
          </a:blip>
          <a:srcRect b="0" l="0" r="0" t="0"/>
          <a:stretch/>
        </p:blipFill>
        <p:spPr>
          <a:xfrm>
            <a:off x="152400" y="1027875"/>
            <a:ext cx="4248150" cy="904875"/>
          </a:xfrm>
          <a:prstGeom prst="rect">
            <a:avLst/>
          </a:prstGeom>
          <a:noFill/>
          <a:ln>
            <a:noFill/>
          </a:ln>
        </p:spPr>
      </p:pic>
      <p:pic>
        <p:nvPicPr>
          <p:cNvPr id="621" name="Google Shape;621;p58"/>
          <p:cNvPicPr preferRelativeResize="0"/>
          <p:nvPr/>
        </p:nvPicPr>
        <p:blipFill rotWithShape="1">
          <a:blip r:embed="rId4">
            <a:alphaModFix/>
          </a:blip>
          <a:srcRect b="0" l="0" r="0" t="0"/>
          <a:stretch/>
        </p:blipFill>
        <p:spPr>
          <a:xfrm>
            <a:off x="152400" y="1992025"/>
            <a:ext cx="4384501" cy="488550"/>
          </a:xfrm>
          <a:prstGeom prst="rect">
            <a:avLst/>
          </a:prstGeom>
          <a:noFill/>
          <a:ln>
            <a:noFill/>
          </a:ln>
        </p:spPr>
      </p:pic>
      <p:pic>
        <p:nvPicPr>
          <p:cNvPr id="622" name="Google Shape;622;p58"/>
          <p:cNvPicPr preferRelativeResize="0"/>
          <p:nvPr/>
        </p:nvPicPr>
        <p:blipFill rotWithShape="1">
          <a:blip r:embed="rId5">
            <a:alphaModFix/>
          </a:blip>
          <a:srcRect b="0" l="0" r="0" t="0"/>
          <a:stretch/>
        </p:blipFill>
        <p:spPr>
          <a:xfrm>
            <a:off x="190462" y="2539850"/>
            <a:ext cx="4172026" cy="58198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59"/>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pl"/>
              <a:t>Working with Categorical Features </a:t>
            </a:r>
            <a:endParaRPr/>
          </a:p>
        </p:txBody>
      </p:sp>
      <p:sp>
        <p:nvSpPr>
          <p:cNvPr id="628" name="Google Shape;628;p59"/>
          <p:cNvSpPr txBox="1"/>
          <p:nvPr/>
        </p:nvSpPr>
        <p:spPr>
          <a:xfrm>
            <a:off x="2469300" y="2422575"/>
            <a:ext cx="6234000" cy="214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60"/>
          <p:cNvSpPr txBox="1"/>
          <p:nvPr>
            <p:ph type="title"/>
          </p:nvPr>
        </p:nvSpPr>
        <p:spPr>
          <a:xfrm>
            <a:off x="-64275" y="224775"/>
            <a:ext cx="4677300" cy="65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3000"/>
              <a:t>StringIndexer  </a:t>
            </a:r>
            <a:endParaRPr sz="3000"/>
          </a:p>
        </p:txBody>
      </p:sp>
      <p:sp>
        <p:nvSpPr>
          <p:cNvPr id="634" name="Google Shape;634;p60"/>
          <p:cNvSpPr txBox="1"/>
          <p:nvPr/>
        </p:nvSpPr>
        <p:spPr>
          <a:xfrm>
            <a:off x="4613025" y="0"/>
            <a:ext cx="4530900" cy="5253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simplest way to index categorical features</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map string to different numerical ID’s</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Spark StringIndexer creates metadata attached to the DataFrame that specify what imputs correspond to what outputs</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1" i="0" lang="pl" sz="1200" u="none" cap="none" strike="noStrike">
                <a:solidFill>
                  <a:srgbClr val="FFFFFF"/>
                </a:solidFill>
                <a:latin typeface="Arial"/>
                <a:ea typeface="Arial"/>
                <a:cs typeface="Arial"/>
                <a:sym typeface="Arial"/>
              </a:rPr>
              <a:t>This allow us get inputs back from ther respective index values</a:t>
            </a:r>
            <a:br>
              <a:rPr b="1" i="0" lang="pl" sz="1200" u="none" cap="none" strike="noStrike">
                <a:solidFill>
                  <a:srgbClr val="FFFFFF"/>
                </a:solidFill>
                <a:latin typeface="Arial"/>
                <a:ea typeface="Arial"/>
                <a:cs typeface="Arial"/>
                <a:sym typeface="Arial"/>
              </a:rPr>
            </a:br>
            <a:endParaRPr b="1"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apply columns that are not strings, they will be converted to strings before being indexed </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StringIndexer - Estimator -&gt; must be fit on the input data. Must see all inputs to select a mapping of inputs to ID’s</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t/>
            </a:r>
            <a:endParaRPr b="0" i="0" sz="12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35" name="Google Shape;635;p60"/>
          <p:cNvPicPr preferRelativeResize="0"/>
          <p:nvPr/>
        </p:nvPicPr>
        <p:blipFill rotWithShape="1">
          <a:blip r:embed="rId3">
            <a:alphaModFix/>
          </a:blip>
          <a:srcRect b="0" l="0" r="0" t="0"/>
          <a:stretch/>
        </p:blipFill>
        <p:spPr>
          <a:xfrm>
            <a:off x="91322" y="1471850"/>
            <a:ext cx="4259500" cy="607500"/>
          </a:xfrm>
          <a:prstGeom prst="rect">
            <a:avLst/>
          </a:prstGeom>
          <a:noFill/>
          <a:ln>
            <a:noFill/>
          </a:ln>
        </p:spPr>
      </p:pic>
      <p:pic>
        <p:nvPicPr>
          <p:cNvPr id="636" name="Google Shape;636;p60"/>
          <p:cNvPicPr preferRelativeResize="0"/>
          <p:nvPr/>
        </p:nvPicPr>
        <p:blipFill rotWithShape="1">
          <a:blip r:embed="rId4">
            <a:alphaModFix/>
          </a:blip>
          <a:srcRect b="0" l="0" r="0" t="0"/>
          <a:stretch/>
        </p:blipFill>
        <p:spPr>
          <a:xfrm>
            <a:off x="144625" y="2336700"/>
            <a:ext cx="4152900" cy="1390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61"/>
          <p:cNvSpPr txBox="1"/>
          <p:nvPr>
            <p:ph type="title"/>
          </p:nvPr>
        </p:nvSpPr>
        <p:spPr>
          <a:xfrm>
            <a:off x="-64275" y="224775"/>
            <a:ext cx="4677300" cy="65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3000"/>
              <a:t>Converting back   </a:t>
            </a:r>
            <a:endParaRPr sz="3000"/>
          </a:p>
        </p:txBody>
      </p:sp>
      <p:sp>
        <p:nvSpPr>
          <p:cNvPr id="642" name="Google Shape;642;p61"/>
          <p:cNvSpPr txBox="1"/>
          <p:nvPr/>
        </p:nvSpPr>
        <p:spPr>
          <a:xfrm>
            <a:off x="4613025" y="0"/>
            <a:ext cx="4530900" cy="5253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simplest way to index categorical features</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map string to different numerical ID’s</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Spark StringIndexer creates metadata attached to the DataFrame that specify what imputs correspond to what outputs</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1" i="0" lang="pl" sz="1200" u="none" cap="none" strike="noStrike">
                <a:solidFill>
                  <a:srgbClr val="FFFFFF"/>
                </a:solidFill>
                <a:latin typeface="Arial"/>
                <a:ea typeface="Arial"/>
                <a:cs typeface="Arial"/>
                <a:sym typeface="Arial"/>
              </a:rPr>
              <a:t>This allow us get inputs back from ther respective index values</a:t>
            </a:r>
            <a:br>
              <a:rPr b="1" i="0" lang="pl" sz="1200" u="none" cap="none" strike="noStrike">
                <a:solidFill>
                  <a:srgbClr val="FFFFFF"/>
                </a:solidFill>
                <a:latin typeface="Arial"/>
                <a:ea typeface="Arial"/>
                <a:cs typeface="Arial"/>
                <a:sym typeface="Arial"/>
              </a:rPr>
            </a:br>
            <a:endParaRPr b="1"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apply columns that are not strings, they will be converted to strings before being indexed </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rPr b="0" i="0" lang="pl" sz="1200" u="none" cap="none" strike="noStrike">
                <a:solidFill>
                  <a:srgbClr val="FFFFFF"/>
                </a:solidFill>
                <a:latin typeface="Arial"/>
                <a:ea typeface="Arial"/>
                <a:cs typeface="Arial"/>
                <a:sym typeface="Arial"/>
              </a:rPr>
              <a:t>StringIndexer - Estimator -&gt; must be fit on the input data. Must see all inputs to select a mapping of inputs to ID’s</a:t>
            </a:r>
            <a:br>
              <a:rPr b="0" i="0" lang="pl" sz="1200" u="none" cap="none" strike="noStrike">
                <a:solidFill>
                  <a:srgbClr val="FFFFFF"/>
                </a:solidFill>
                <a:latin typeface="Arial"/>
                <a:ea typeface="Arial"/>
                <a:cs typeface="Arial"/>
                <a:sym typeface="Arial"/>
              </a:rPr>
            </a:br>
            <a:endParaRPr b="0" i="0" sz="1200" u="none" cap="none" strike="noStrike">
              <a:solidFill>
                <a:srgbClr val="FFFFFF"/>
              </a:solidFill>
              <a:latin typeface="Arial"/>
              <a:ea typeface="Arial"/>
              <a:cs typeface="Arial"/>
              <a:sym typeface="Arial"/>
            </a:endParaRPr>
          </a:p>
          <a:p>
            <a:pPr indent="-304800" lvl="0" marL="457200" marR="0" rtl="0" algn="l">
              <a:lnSpc>
                <a:spcPct val="100000"/>
              </a:lnSpc>
              <a:spcBef>
                <a:spcPts val="0"/>
              </a:spcBef>
              <a:spcAft>
                <a:spcPts val="0"/>
              </a:spcAft>
              <a:buClr>
                <a:srgbClr val="FFFFFF"/>
              </a:buClr>
              <a:buSzPts val="1200"/>
              <a:buFont typeface="Arial"/>
              <a:buChar char="●"/>
            </a:pPr>
            <a:r>
              <a:t/>
            </a:r>
            <a:endParaRPr b="0" i="0" sz="12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643" name="Google Shape;643;p61"/>
          <p:cNvPicPr preferRelativeResize="0"/>
          <p:nvPr/>
        </p:nvPicPr>
        <p:blipFill rotWithShape="1">
          <a:blip r:embed="rId3">
            <a:alphaModFix/>
          </a:blip>
          <a:srcRect b="0" l="0" r="0" t="0"/>
          <a:stretch/>
        </p:blipFill>
        <p:spPr>
          <a:xfrm>
            <a:off x="103188" y="1337400"/>
            <a:ext cx="4342375" cy="22656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62"/>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pl"/>
              <a:t>Spark Execucution modes</a:t>
            </a:r>
            <a:endParaRPr/>
          </a:p>
        </p:txBody>
      </p:sp>
      <p:sp>
        <p:nvSpPr>
          <p:cNvPr id="649" name="Google Shape;649;p62"/>
          <p:cNvSpPr txBox="1"/>
          <p:nvPr/>
        </p:nvSpPr>
        <p:spPr>
          <a:xfrm>
            <a:off x="2469300" y="2422575"/>
            <a:ext cx="6234000" cy="214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sp>
        <p:nvSpPr>
          <p:cNvPr id="650" name="Google Shape;650;p62"/>
          <p:cNvSpPr txBox="1"/>
          <p:nvPr/>
        </p:nvSpPr>
        <p:spPr>
          <a:xfrm>
            <a:off x="2168750" y="2514975"/>
            <a:ext cx="71748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0" i="0" lang="pl" sz="1400" u="none" cap="none" strike="noStrike">
                <a:solidFill>
                  <a:srgbClr val="FFFFFF"/>
                </a:solidFill>
                <a:latin typeface="Lato"/>
                <a:ea typeface="Lato"/>
                <a:cs typeface="Lato"/>
                <a:sym typeface="Lato"/>
              </a:rPr>
              <a:t>An execution mode gives you the power to determine where the aforementioned resources are</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chemeClr val="dk2"/>
              </a:buClr>
              <a:buSzPts val="1100"/>
              <a:buFont typeface="Arial"/>
              <a:buNone/>
            </a:pPr>
            <a:r>
              <a:rPr b="0" i="0" lang="pl" sz="1400" u="none" cap="none" strike="noStrike">
                <a:solidFill>
                  <a:srgbClr val="FFFFFF"/>
                </a:solidFill>
                <a:latin typeface="Lato"/>
                <a:ea typeface="Lato"/>
                <a:cs typeface="Lato"/>
                <a:sym typeface="Lato"/>
              </a:rPr>
              <a:t>physically located when you go to run your application. You have three modes to choose from:</a:t>
            </a:r>
            <a:br>
              <a:rPr b="0" i="0" lang="pl" sz="1400" u="none" cap="none" strike="noStrike">
                <a:solidFill>
                  <a:srgbClr val="FFFFFF"/>
                </a:solidFill>
                <a:latin typeface="Lato"/>
                <a:ea typeface="Lato"/>
                <a:cs typeface="Lato"/>
                <a:sym typeface="Lato"/>
              </a:rPr>
            </a:b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pl" sz="1400" u="none" cap="none" strike="noStrike">
                <a:solidFill>
                  <a:srgbClr val="FFFFFF"/>
                </a:solidFill>
                <a:latin typeface="Lato"/>
                <a:ea typeface="Lato"/>
                <a:cs typeface="Lato"/>
                <a:sym typeface="Lato"/>
              </a:rPr>
              <a:t>Cluster mode</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pl" sz="1400" u="none" cap="none" strike="noStrike">
                <a:solidFill>
                  <a:srgbClr val="FFFFFF"/>
                </a:solidFill>
                <a:latin typeface="Lato"/>
                <a:ea typeface="Lato"/>
                <a:cs typeface="Lato"/>
                <a:sym typeface="Lato"/>
              </a:rPr>
              <a:t>Client mode</a:t>
            </a:r>
            <a:endParaRPr b="0" i="0" sz="1400" u="none" cap="none" strike="noStrike">
              <a:solidFill>
                <a:srgbClr val="FFFFFF"/>
              </a:solidFill>
              <a:latin typeface="Lato"/>
              <a:ea typeface="Lato"/>
              <a:cs typeface="Lato"/>
              <a:sym typeface="Lato"/>
            </a:endParaRPr>
          </a:p>
          <a:p>
            <a:pPr indent="-317500" lvl="0" marL="457200" marR="0" rtl="0" algn="l">
              <a:lnSpc>
                <a:spcPct val="100000"/>
              </a:lnSpc>
              <a:spcBef>
                <a:spcPts val="0"/>
              </a:spcBef>
              <a:spcAft>
                <a:spcPts val="0"/>
              </a:spcAft>
              <a:buClr>
                <a:srgbClr val="FFFFFF"/>
              </a:buClr>
              <a:buSzPts val="1400"/>
              <a:buFont typeface="Lato"/>
              <a:buChar char="●"/>
            </a:pPr>
            <a:r>
              <a:rPr b="0" i="0" lang="pl" sz="1400" u="none" cap="none" strike="noStrike">
                <a:solidFill>
                  <a:srgbClr val="FFFFFF"/>
                </a:solidFill>
                <a:latin typeface="Lato"/>
                <a:ea typeface="Lato"/>
                <a:cs typeface="Lato"/>
                <a:sym typeface="Lato"/>
              </a:rPr>
              <a:t>Local mode</a:t>
            </a:r>
            <a:endParaRPr b="0" i="0" sz="14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63"/>
          <p:cNvSpPr txBox="1"/>
          <p:nvPr>
            <p:ph idx="4294967295" type="title"/>
          </p:nvPr>
        </p:nvSpPr>
        <p:spPr>
          <a:xfrm>
            <a:off x="2233350" y="85500"/>
            <a:ext cx="4677300" cy="65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l">
                <a:solidFill>
                  <a:schemeClr val="dk1"/>
                </a:solidFill>
              </a:rPr>
              <a:t>Dictionary</a:t>
            </a:r>
            <a:endParaRPr sz="3000">
              <a:solidFill>
                <a:schemeClr val="dk1"/>
              </a:solidFill>
            </a:endParaRPr>
          </a:p>
        </p:txBody>
      </p:sp>
      <p:sp>
        <p:nvSpPr>
          <p:cNvPr id="656" name="Google Shape;656;p63"/>
          <p:cNvSpPr txBox="1"/>
          <p:nvPr/>
        </p:nvSpPr>
        <p:spPr>
          <a:xfrm>
            <a:off x="552750" y="946225"/>
            <a:ext cx="8132100" cy="3457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b="1" i="0" lang="pl" sz="1400" u="none" cap="none" strike="noStrike">
                <a:solidFill>
                  <a:schemeClr val="dk1"/>
                </a:solidFill>
                <a:latin typeface="Lato"/>
                <a:ea typeface="Lato"/>
                <a:cs typeface="Lato"/>
                <a:sym typeface="Lato"/>
              </a:rPr>
              <a:t>Driver</a:t>
            </a:r>
            <a:br>
              <a:rPr b="0" i="0" lang="pl" sz="1400" u="none" cap="none" strike="noStrike">
                <a:solidFill>
                  <a:srgbClr val="000000"/>
                </a:solidFill>
                <a:latin typeface="Lato"/>
                <a:ea typeface="Lato"/>
                <a:cs typeface="Lato"/>
                <a:sym typeface="Lato"/>
              </a:rPr>
            </a:br>
            <a:endParaRPr b="0" i="0" sz="1400" u="none" cap="none" strike="noStrike">
              <a:solidFill>
                <a:srgbClr val="000000"/>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Lato"/>
                <a:ea typeface="Lato"/>
                <a:cs typeface="Lato"/>
                <a:sym typeface="Lato"/>
              </a:rPr>
              <a:t>The driver is the process “in the driver seat” of your Spark Application. It is the controller of the execution of a Spark Application and maintains all of the state of the Spark cluster (the state and tasks of the executors). It must interface with the cluster manager in order to actually get physical resources and launch executors. At the end of the day, this is just a process on a physical machine that is responsible for maintaining the state of the application running on the cluster.</a:t>
            </a:r>
            <a:br>
              <a:rPr b="0" i="0" lang="pl" sz="1400" u="none" cap="none" strike="noStrike">
                <a:solidFill>
                  <a:srgbClr val="000000"/>
                </a:solidFill>
                <a:latin typeface="Lato"/>
                <a:ea typeface="Lato"/>
                <a:cs typeface="Lato"/>
                <a:sym typeface="Lato"/>
              </a:rPr>
            </a:br>
            <a:endParaRPr b="0" i="0" sz="1400" u="none" cap="none" strike="noStrike">
              <a:solidFill>
                <a:srgbClr val="000000"/>
              </a:solidFill>
              <a:latin typeface="Lato"/>
              <a:ea typeface="Lato"/>
              <a:cs typeface="Lato"/>
              <a:sym typeface="Lato"/>
            </a:endParaRPr>
          </a:p>
          <a:p>
            <a:pPr indent="-317500" lvl="0" marL="457200" marR="0" rtl="0" algn="l">
              <a:lnSpc>
                <a:spcPct val="100000"/>
              </a:lnSpc>
              <a:spcBef>
                <a:spcPts val="0"/>
              </a:spcBef>
              <a:spcAft>
                <a:spcPts val="0"/>
              </a:spcAft>
              <a:buClr>
                <a:schemeClr val="dk1"/>
              </a:buClr>
              <a:buSzPts val="1400"/>
              <a:buFont typeface="Lato"/>
              <a:buChar char="●"/>
            </a:pPr>
            <a:r>
              <a:rPr b="1" i="0" lang="pl" sz="1400" u="none" cap="none" strike="noStrike">
                <a:solidFill>
                  <a:schemeClr val="dk1"/>
                </a:solidFill>
                <a:latin typeface="Lato"/>
                <a:ea typeface="Lato"/>
                <a:cs typeface="Lato"/>
                <a:sym typeface="Lato"/>
              </a:rPr>
              <a:t>Executors</a:t>
            </a:r>
            <a:br>
              <a:rPr b="1" i="0" lang="pl" sz="1400" u="none" cap="none" strike="noStrike">
                <a:solidFill>
                  <a:schemeClr val="dk1"/>
                </a:solidFill>
                <a:latin typeface="Lato"/>
                <a:ea typeface="Lato"/>
                <a:cs typeface="Lato"/>
                <a:sym typeface="Lato"/>
              </a:rPr>
            </a:br>
            <a:br>
              <a:rPr b="1" i="0" lang="pl" sz="1400" u="none" cap="none" strike="noStrike">
                <a:solidFill>
                  <a:schemeClr val="dk1"/>
                </a:solidFill>
                <a:latin typeface="Lato"/>
                <a:ea typeface="Lato"/>
                <a:cs typeface="Lato"/>
                <a:sym typeface="Lato"/>
              </a:rPr>
            </a:br>
            <a:r>
              <a:rPr b="0" i="0" lang="pl" sz="1400" u="none" cap="none" strike="noStrike">
                <a:solidFill>
                  <a:srgbClr val="000000"/>
                </a:solidFill>
                <a:latin typeface="Lato"/>
                <a:ea typeface="Lato"/>
                <a:cs typeface="Lato"/>
                <a:sym typeface="Lato"/>
              </a:rPr>
              <a:t>Spark executors are the processes that perform the tasks assigned by the Spark driver. Executors have one core responsibility: take the tasks assigned by the driver, run them, and report back their state (success or failure) and results. Each Spark Application has its own separate executor processes.</a:t>
            </a:r>
            <a:endParaRPr b="0" i="0" sz="1400" u="none" cap="none" strike="noStrike">
              <a:solidFill>
                <a:srgbClr val="000000"/>
              </a:solidFill>
              <a:latin typeface="Lato"/>
              <a:ea typeface="Lato"/>
              <a:cs typeface="Lato"/>
              <a:sym typeface="La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6"/>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l"/>
              <a:t>HDFS (storage) </a:t>
            </a:r>
            <a:endParaRPr/>
          </a:p>
        </p:txBody>
      </p:sp>
      <p:pic>
        <p:nvPicPr>
          <p:cNvPr id="103" name="Google Shape;103;p6"/>
          <p:cNvPicPr preferRelativeResize="0"/>
          <p:nvPr/>
        </p:nvPicPr>
        <p:blipFill rotWithShape="1">
          <a:blip r:embed="rId3">
            <a:alphaModFix/>
          </a:blip>
          <a:srcRect b="0" l="0" r="0" t="0"/>
          <a:stretch/>
        </p:blipFill>
        <p:spPr>
          <a:xfrm>
            <a:off x="0" y="1640777"/>
            <a:ext cx="9144000" cy="2368296"/>
          </a:xfrm>
          <a:prstGeom prst="rect">
            <a:avLst/>
          </a:prstGeom>
          <a:noFill/>
          <a:ln>
            <a:noFill/>
          </a:ln>
        </p:spPr>
      </p:pic>
      <p:pic>
        <p:nvPicPr>
          <p:cNvPr id="104" name="Google Shape;104;p6"/>
          <p:cNvPicPr preferRelativeResize="0"/>
          <p:nvPr/>
        </p:nvPicPr>
        <p:blipFill rotWithShape="1">
          <a:blip r:embed="rId3">
            <a:alphaModFix/>
          </a:blip>
          <a:srcRect b="0" l="0" r="0" t="0"/>
          <a:stretch/>
        </p:blipFill>
        <p:spPr>
          <a:xfrm>
            <a:off x="152400" y="1540002"/>
            <a:ext cx="9144000" cy="236829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4"/>
          <p:cNvSpPr txBox="1"/>
          <p:nvPr>
            <p:ph idx="4294967295" type="title"/>
          </p:nvPr>
        </p:nvSpPr>
        <p:spPr>
          <a:xfrm>
            <a:off x="2233350" y="85500"/>
            <a:ext cx="4677300" cy="65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l">
                <a:solidFill>
                  <a:schemeClr val="dk1"/>
                </a:solidFill>
              </a:rPr>
              <a:t>Dictionary</a:t>
            </a:r>
            <a:endParaRPr sz="3000">
              <a:solidFill>
                <a:schemeClr val="dk1"/>
              </a:solidFill>
            </a:endParaRPr>
          </a:p>
        </p:txBody>
      </p:sp>
      <p:sp>
        <p:nvSpPr>
          <p:cNvPr id="662" name="Google Shape;662;p64"/>
          <p:cNvSpPr txBox="1"/>
          <p:nvPr/>
        </p:nvSpPr>
        <p:spPr>
          <a:xfrm>
            <a:off x="552750" y="946225"/>
            <a:ext cx="8132100" cy="3457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317500" lvl="0" marL="457200" marR="0" rtl="0" algn="l">
              <a:lnSpc>
                <a:spcPct val="100000"/>
              </a:lnSpc>
              <a:spcBef>
                <a:spcPts val="0"/>
              </a:spcBef>
              <a:spcAft>
                <a:spcPts val="0"/>
              </a:spcAft>
              <a:buClr>
                <a:schemeClr val="dk1"/>
              </a:buClr>
              <a:buSzPts val="1400"/>
              <a:buFont typeface="Lato"/>
              <a:buChar char="●"/>
            </a:pPr>
            <a:r>
              <a:rPr b="1" i="0" lang="pl" sz="1400" u="none" cap="none" strike="noStrike">
                <a:solidFill>
                  <a:schemeClr val="dk1"/>
                </a:solidFill>
                <a:latin typeface="Lato"/>
                <a:ea typeface="Lato"/>
                <a:cs typeface="Lato"/>
                <a:sym typeface="Lato"/>
              </a:rPr>
              <a:t>Cluster manager</a:t>
            </a:r>
            <a:br>
              <a:rPr b="1" i="0" lang="pl" sz="1400" u="none" cap="none" strike="noStrike">
                <a:solidFill>
                  <a:schemeClr val="dk1"/>
                </a:solidFill>
                <a:latin typeface="Lato"/>
                <a:ea typeface="Lato"/>
                <a:cs typeface="Lato"/>
                <a:sym typeface="Lato"/>
              </a:rPr>
            </a:br>
            <a:br>
              <a:rPr b="1" i="0" lang="pl" sz="1400" u="none" cap="none" strike="noStrike">
                <a:solidFill>
                  <a:schemeClr val="dk1"/>
                </a:solidFill>
                <a:latin typeface="Lato"/>
                <a:ea typeface="Lato"/>
                <a:cs typeface="Lato"/>
                <a:sym typeface="Lato"/>
              </a:rPr>
            </a:br>
            <a:r>
              <a:rPr b="0" i="0" lang="pl" sz="1400" u="none" cap="none" strike="noStrike">
                <a:solidFill>
                  <a:srgbClr val="000000"/>
                </a:solidFill>
                <a:latin typeface="Lato"/>
                <a:ea typeface="Lato"/>
                <a:cs typeface="Lato"/>
                <a:sym typeface="Lato"/>
              </a:rPr>
              <a:t>The cluster manager is responsible for </a:t>
            </a:r>
            <a:r>
              <a:rPr b="1" i="0" lang="pl" sz="1400" u="none" cap="none" strike="noStrike">
                <a:solidFill>
                  <a:srgbClr val="000000"/>
                </a:solidFill>
                <a:latin typeface="Lato"/>
                <a:ea typeface="Lato"/>
                <a:cs typeface="Lato"/>
                <a:sym typeface="Lato"/>
              </a:rPr>
              <a:t>maintaining a cluster of machines</a:t>
            </a:r>
            <a:r>
              <a:rPr b="0" i="0" lang="pl" sz="1400" u="none" cap="none" strike="noStrike">
                <a:solidFill>
                  <a:srgbClr val="000000"/>
                </a:solidFill>
                <a:latin typeface="Lato"/>
                <a:ea typeface="Lato"/>
                <a:cs typeface="Lato"/>
                <a:sym typeface="Lato"/>
              </a:rPr>
              <a:t> that will run your Spark Application(s). Somewhat confusingly, a</a:t>
            </a:r>
            <a:r>
              <a:rPr b="1" i="0" lang="pl" sz="1400" u="none" cap="none" strike="noStrike">
                <a:solidFill>
                  <a:srgbClr val="000000"/>
                </a:solidFill>
                <a:latin typeface="Lato"/>
                <a:ea typeface="Lato"/>
                <a:cs typeface="Lato"/>
                <a:sym typeface="Lato"/>
              </a:rPr>
              <a:t> cluster manager will have its own “driver” </a:t>
            </a:r>
            <a:r>
              <a:rPr b="0" i="0" lang="pl" sz="1400" u="none" cap="none" strike="noStrike">
                <a:solidFill>
                  <a:srgbClr val="000000"/>
                </a:solidFill>
                <a:latin typeface="Lato"/>
                <a:ea typeface="Lato"/>
                <a:cs typeface="Lato"/>
                <a:sym typeface="Lato"/>
              </a:rPr>
              <a:t>(sometimes called master) and “worker” abstractions. The core difference is that </a:t>
            </a:r>
            <a:r>
              <a:rPr b="1" i="0" lang="pl" sz="1400" u="none" cap="none" strike="noStrike">
                <a:solidFill>
                  <a:srgbClr val="000000"/>
                </a:solidFill>
                <a:latin typeface="Lato"/>
                <a:ea typeface="Lato"/>
                <a:cs typeface="Lato"/>
                <a:sym typeface="Lato"/>
              </a:rPr>
              <a:t>these are tied to physical machines rather than processes.</a:t>
            </a:r>
            <a:endParaRPr b="1" i="0" sz="1400" u="none" cap="none" strike="noStrike">
              <a:solidFill>
                <a:srgbClr val="000000"/>
              </a:solidFill>
              <a:latin typeface="Lato"/>
              <a:ea typeface="Lato"/>
              <a:cs typeface="Lato"/>
              <a:sym typeface="La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pic>
        <p:nvPicPr>
          <p:cNvPr id="667" name="Google Shape;667;p65"/>
          <p:cNvPicPr preferRelativeResize="0"/>
          <p:nvPr/>
        </p:nvPicPr>
        <p:blipFill rotWithShape="1">
          <a:blip r:embed="rId3">
            <a:alphaModFix/>
          </a:blip>
          <a:srcRect b="0" l="0" r="0" t="0"/>
          <a:stretch/>
        </p:blipFill>
        <p:spPr>
          <a:xfrm>
            <a:off x="308763" y="568900"/>
            <a:ext cx="8429625" cy="3895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Google Shape;672;p66"/>
          <p:cNvPicPr preferRelativeResize="0"/>
          <p:nvPr/>
        </p:nvPicPr>
        <p:blipFill rotWithShape="1">
          <a:blip r:embed="rId3">
            <a:alphaModFix/>
          </a:blip>
          <a:srcRect b="0" l="0" r="0" t="0"/>
          <a:stretch/>
        </p:blipFill>
        <p:spPr>
          <a:xfrm>
            <a:off x="885650" y="708075"/>
            <a:ext cx="6788225" cy="4261451"/>
          </a:xfrm>
          <a:prstGeom prst="rect">
            <a:avLst/>
          </a:prstGeom>
          <a:noFill/>
          <a:ln>
            <a:noFill/>
          </a:ln>
        </p:spPr>
      </p:pic>
      <p:sp>
        <p:nvSpPr>
          <p:cNvPr id="673" name="Google Shape;673;p66"/>
          <p:cNvSpPr txBox="1"/>
          <p:nvPr>
            <p:ph idx="4294967295" type="title"/>
          </p:nvPr>
        </p:nvSpPr>
        <p:spPr>
          <a:xfrm>
            <a:off x="2233350" y="85500"/>
            <a:ext cx="4677300" cy="65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l" sz="3000">
                <a:solidFill>
                  <a:schemeClr val="dk1"/>
                </a:solidFill>
              </a:rPr>
              <a:t>C</a:t>
            </a:r>
            <a:r>
              <a:rPr lang="pl">
                <a:solidFill>
                  <a:schemeClr val="dk1"/>
                </a:solidFill>
              </a:rPr>
              <a:t>luster mode</a:t>
            </a:r>
            <a:r>
              <a:rPr lang="pl" sz="3000">
                <a:solidFill>
                  <a:schemeClr val="dk1"/>
                </a:solidFill>
              </a:rPr>
              <a:t>   </a:t>
            </a:r>
            <a:endParaRPr sz="30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pic>
        <p:nvPicPr>
          <p:cNvPr id="678" name="Google Shape;678;p67"/>
          <p:cNvPicPr preferRelativeResize="0"/>
          <p:nvPr/>
        </p:nvPicPr>
        <p:blipFill rotWithShape="1">
          <a:blip r:embed="rId3">
            <a:alphaModFix/>
          </a:blip>
          <a:srcRect b="0" l="0" r="0" t="0"/>
          <a:stretch/>
        </p:blipFill>
        <p:spPr>
          <a:xfrm>
            <a:off x="2086600" y="736200"/>
            <a:ext cx="4677299" cy="3919137"/>
          </a:xfrm>
          <a:prstGeom prst="rect">
            <a:avLst/>
          </a:prstGeom>
          <a:noFill/>
          <a:ln>
            <a:noFill/>
          </a:ln>
        </p:spPr>
      </p:pic>
      <p:sp>
        <p:nvSpPr>
          <p:cNvPr id="679" name="Google Shape;679;p67"/>
          <p:cNvSpPr txBox="1"/>
          <p:nvPr>
            <p:ph idx="4294967295" type="title"/>
          </p:nvPr>
        </p:nvSpPr>
        <p:spPr>
          <a:xfrm>
            <a:off x="2233350" y="85500"/>
            <a:ext cx="4677300" cy="65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l" sz="3000">
                <a:solidFill>
                  <a:schemeClr val="dk1"/>
                </a:solidFill>
              </a:rPr>
              <a:t>C</a:t>
            </a:r>
            <a:r>
              <a:rPr lang="pl">
                <a:solidFill>
                  <a:schemeClr val="dk1"/>
                </a:solidFill>
              </a:rPr>
              <a:t>lient mode</a:t>
            </a:r>
            <a:r>
              <a:rPr lang="pl" sz="3000">
                <a:solidFill>
                  <a:schemeClr val="dk1"/>
                </a:solidFill>
              </a:rPr>
              <a:t>   </a:t>
            </a:r>
            <a:endParaRPr sz="30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68"/>
          <p:cNvSpPr txBox="1"/>
          <p:nvPr>
            <p:ph idx="4294967295" type="title"/>
          </p:nvPr>
        </p:nvSpPr>
        <p:spPr>
          <a:xfrm>
            <a:off x="2233350" y="85500"/>
            <a:ext cx="4677300" cy="65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l">
                <a:solidFill>
                  <a:schemeClr val="dk1"/>
                </a:solidFill>
              </a:rPr>
              <a:t>Local mode</a:t>
            </a:r>
            <a:r>
              <a:rPr lang="pl" sz="3000">
                <a:solidFill>
                  <a:schemeClr val="dk1"/>
                </a:solidFill>
              </a:rPr>
              <a:t>  </a:t>
            </a:r>
            <a:endParaRPr sz="3000">
              <a:solidFill>
                <a:schemeClr val="dk1"/>
              </a:solidFill>
            </a:endParaRPr>
          </a:p>
        </p:txBody>
      </p:sp>
      <p:sp>
        <p:nvSpPr>
          <p:cNvPr id="685" name="Google Shape;685;p68"/>
          <p:cNvSpPr txBox="1"/>
          <p:nvPr/>
        </p:nvSpPr>
        <p:spPr>
          <a:xfrm>
            <a:off x="645375" y="977850"/>
            <a:ext cx="80184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Local mode is a significant departure from the previous two modes: it runs the entire Spark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Application on a single machine.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It achieves parallelism through threads on that single machine.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This is a common way to learn Spark, to test your applications, or experiment iteratively with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local development.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 However, we do not recommend using local mode for running production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applications.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69"/>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pl"/>
              <a:t>Life Cycle of a Spark Application</a:t>
            </a:r>
            <a:endParaRPr/>
          </a:p>
        </p:txBody>
      </p:sp>
      <p:sp>
        <p:nvSpPr>
          <p:cNvPr id="691" name="Google Shape;691;p69"/>
          <p:cNvSpPr txBox="1"/>
          <p:nvPr/>
        </p:nvSpPr>
        <p:spPr>
          <a:xfrm>
            <a:off x="2469300" y="2422575"/>
            <a:ext cx="6234000" cy="214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70"/>
          <p:cNvSpPr txBox="1"/>
          <p:nvPr>
            <p:ph idx="4294967295" type="title"/>
          </p:nvPr>
        </p:nvSpPr>
        <p:spPr>
          <a:xfrm>
            <a:off x="2233350" y="85500"/>
            <a:ext cx="4677300" cy="65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l" sz="3000">
                <a:solidFill>
                  <a:schemeClr val="dk1"/>
                </a:solidFill>
              </a:rPr>
              <a:t>C</a:t>
            </a:r>
            <a:r>
              <a:rPr lang="pl">
                <a:solidFill>
                  <a:schemeClr val="dk1"/>
                </a:solidFill>
              </a:rPr>
              <a:t>lient Request</a:t>
            </a:r>
            <a:r>
              <a:rPr lang="pl" sz="3000">
                <a:solidFill>
                  <a:schemeClr val="dk1"/>
                </a:solidFill>
              </a:rPr>
              <a:t>   </a:t>
            </a:r>
            <a:endParaRPr sz="3000">
              <a:solidFill>
                <a:schemeClr val="dk1"/>
              </a:solidFill>
            </a:endParaRPr>
          </a:p>
        </p:txBody>
      </p:sp>
      <p:pic>
        <p:nvPicPr>
          <p:cNvPr id="697" name="Google Shape;697;p70"/>
          <p:cNvPicPr preferRelativeResize="0"/>
          <p:nvPr/>
        </p:nvPicPr>
        <p:blipFill rotWithShape="1">
          <a:blip r:embed="rId3">
            <a:alphaModFix/>
          </a:blip>
          <a:srcRect b="0" l="0" r="0" t="0"/>
          <a:stretch/>
        </p:blipFill>
        <p:spPr>
          <a:xfrm>
            <a:off x="1589250" y="736200"/>
            <a:ext cx="5670912" cy="4102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71"/>
          <p:cNvSpPr txBox="1"/>
          <p:nvPr>
            <p:ph idx="4294967295" type="title"/>
          </p:nvPr>
        </p:nvSpPr>
        <p:spPr>
          <a:xfrm>
            <a:off x="2233350" y="85500"/>
            <a:ext cx="4677300" cy="65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l">
                <a:solidFill>
                  <a:schemeClr val="dk1"/>
                </a:solidFill>
              </a:rPr>
              <a:t>Launch</a:t>
            </a:r>
            <a:endParaRPr sz="3000">
              <a:solidFill>
                <a:schemeClr val="dk1"/>
              </a:solidFill>
            </a:endParaRPr>
          </a:p>
        </p:txBody>
      </p:sp>
      <p:pic>
        <p:nvPicPr>
          <p:cNvPr id="703" name="Google Shape;703;p71"/>
          <p:cNvPicPr preferRelativeResize="0"/>
          <p:nvPr/>
        </p:nvPicPr>
        <p:blipFill rotWithShape="1">
          <a:blip r:embed="rId3">
            <a:alphaModFix/>
          </a:blip>
          <a:srcRect b="0" l="-2800" r="2799" t="0"/>
          <a:stretch/>
        </p:blipFill>
        <p:spPr>
          <a:xfrm>
            <a:off x="1753425" y="641200"/>
            <a:ext cx="5157233" cy="4102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72"/>
          <p:cNvSpPr txBox="1"/>
          <p:nvPr>
            <p:ph idx="4294967295" type="title"/>
          </p:nvPr>
        </p:nvSpPr>
        <p:spPr>
          <a:xfrm>
            <a:off x="2233350" y="85500"/>
            <a:ext cx="4677300" cy="65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l">
                <a:solidFill>
                  <a:schemeClr val="dk1"/>
                </a:solidFill>
              </a:rPr>
              <a:t>Execution</a:t>
            </a:r>
            <a:endParaRPr sz="3000">
              <a:solidFill>
                <a:schemeClr val="dk1"/>
              </a:solidFill>
            </a:endParaRPr>
          </a:p>
        </p:txBody>
      </p:sp>
      <p:pic>
        <p:nvPicPr>
          <p:cNvPr id="709" name="Google Shape;709;p72"/>
          <p:cNvPicPr preferRelativeResize="0"/>
          <p:nvPr/>
        </p:nvPicPr>
        <p:blipFill rotWithShape="1">
          <a:blip r:embed="rId3">
            <a:alphaModFix/>
          </a:blip>
          <a:srcRect b="0" l="0" r="0" t="0"/>
          <a:stretch/>
        </p:blipFill>
        <p:spPr>
          <a:xfrm>
            <a:off x="1966550" y="736200"/>
            <a:ext cx="5760464" cy="41024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73"/>
          <p:cNvSpPr txBox="1"/>
          <p:nvPr>
            <p:ph idx="4294967295" type="title"/>
          </p:nvPr>
        </p:nvSpPr>
        <p:spPr>
          <a:xfrm>
            <a:off x="2233350" y="85500"/>
            <a:ext cx="4677300" cy="65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pl">
                <a:solidFill>
                  <a:schemeClr val="dk1"/>
                </a:solidFill>
              </a:rPr>
              <a:t>Completion</a:t>
            </a:r>
            <a:endParaRPr sz="3000">
              <a:solidFill>
                <a:schemeClr val="dk1"/>
              </a:solidFill>
            </a:endParaRPr>
          </a:p>
        </p:txBody>
      </p:sp>
      <p:pic>
        <p:nvPicPr>
          <p:cNvPr id="715" name="Google Shape;715;p73"/>
          <p:cNvPicPr preferRelativeResize="0"/>
          <p:nvPr/>
        </p:nvPicPr>
        <p:blipFill rotWithShape="1">
          <a:blip r:embed="rId3">
            <a:alphaModFix/>
          </a:blip>
          <a:srcRect b="0" l="0" r="0" t="0"/>
          <a:stretch/>
        </p:blipFill>
        <p:spPr>
          <a:xfrm>
            <a:off x="1970750" y="736200"/>
            <a:ext cx="5202496" cy="410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g71f9d8cd2e_1_78"/>
          <p:cNvSpPr txBox="1"/>
          <p:nvPr>
            <p:ph idx="4294967295" type="title"/>
          </p:nvPr>
        </p:nvSpPr>
        <p:spPr>
          <a:xfrm>
            <a:off x="439725" y="246200"/>
            <a:ext cx="5050200" cy="6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l"/>
              <a:t>HDFS - Data distribution</a:t>
            </a:r>
            <a:endParaRPr sz="3000">
              <a:solidFill>
                <a:srgbClr val="FFFFFF"/>
              </a:solidFill>
            </a:endParaRPr>
          </a:p>
        </p:txBody>
      </p:sp>
      <p:sp>
        <p:nvSpPr>
          <p:cNvPr id="110" name="Google Shape;110;g71f9d8cd2e_1_78"/>
          <p:cNvSpPr/>
          <p:nvPr/>
        </p:nvSpPr>
        <p:spPr>
          <a:xfrm>
            <a:off x="6308650" y="1228725"/>
            <a:ext cx="345300" cy="345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 name="Google Shape;111;g71f9d8cd2e_1_78"/>
          <p:cNvSpPr/>
          <p:nvPr/>
        </p:nvSpPr>
        <p:spPr>
          <a:xfrm>
            <a:off x="6998175" y="1228775"/>
            <a:ext cx="345300" cy="3453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71f9d8cd2e_1_78"/>
          <p:cNvSpPr/>
          <p:nvPr/>
        </p:nvSpPr>
        <p:spPr>
          <a:xfrm>
            <a:off x="7742425" y="1228775"/>
            <a:ext cx="345300" cy="345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71f9d8cd2e_1_78"/>
          <p:cNvSpPr txBox="1"/>
          <p:nvPr/>
        </p:nvSpPr>
        <p:spPr>
          <a:xfrm>
            <a:off x="1607825" y="1118600"/>
            <a:ext cx="1647300" cy="63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names.txt</a:t>
            </a:r>
            <a:endParaRPr>
              <a:latin typeface="Lato"/>
              <a:ea typeface="Lato"/>
              <a:cs typeface="Lato"/>
              <a:sym typeface="Lato"/>
            </a:endParaRPr>
          </a:p>
        </p:txBody>
      </p:sp>
      <p:sp>
        <p:nvSpPr>
          <p:cNvPr id="114" name="Google Shape;114;g71f9d8cd2e_1_78"/>
          <p:cNvSpPr/>
          <p:nvPr/>
        </p:nvSpPr>
        <p:spPr>
          <a:xfrm>
            <a:off x="3501750" y="1297750"/>
            <a:ext cx="2552700" cy="2073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g71f9d8cd2e_1_78"/>
          <p:cNvGrpSpPr/>
          <p:nvPr/>
        </p:nvGrpSpPr>
        <p:grpSpPr>
          <a:xfrm>
            <a:off x="542525" y="1183750"/>
            <a:ext cx="542400" cy="503100"/>
            <a:chOff x="542525" y="1371150"/>
            <a:chExt cx="542400" cy="503100"/>
          </a:xfrm>
        </p:grpSpPr>
        <p:sp>
          <p:nvSpPr>
            <p:cNvPr id="116" name="Google Shape;116;g71f9d8cd2e_1_78"/>
            <p:cNvSpPr/>
            <p:nvPr/>
          </p:nvSpPr>
          <p:spPr>
            <a:xfrm>
              <a:off x="542525" y="1371150"/>
              <a:ext cx="542400" cy="5031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71f9d8cd2e_1_78"/>
            <p:cNvSpPr txBox="1"/>
            <p:nvPr/>
          </p:nvSpPr>
          <p:spPr>
            <a:xfrm>
              <a:off x="542525" y="1371150"/>
              <a:ext cx="5424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Lato"/>
                  <a:ea typeface="Lato"/>
                  <a:cs typeface="Lato"/>
                  <a:sym typeface="Lato"/>
                </a:rPr>
                <a:t>1</a:t>
              </a:r>
              <a:endParaRPr>
                <a:solidFill>
                  <a:srgbClr val="FFFFFF"/>
                </a:solidFill>
                <a:latin typeface="Lato"/>
                <a:ea typeface="Lato"/>
                <a:cs typeface="Lato"/>
                <a:sym typeface="Lato"/>
              </a:endParaRPr>
            </a:p>
          </p:txBody>
        </p:sp>
      </p:grpSp>
      <p:grpSp>
        <p:nvGrpSpPr>
          <p:cNvPr id="118" name="Google Shape;118;g71f9d8cd2e_1_78"/>
          <p:cNvGrpSpPr/>
          <p:nvPr/>
        </p:nvGrpSpPr>
        <p:grpSpPr>
          <a:xfrm>
            <a:off x="542525" y="2458650"/>
            <a:ext cx="542400" cy="503100"/>
            <a:chOff x="542525" y="1371150"/>
            <a:chExt cx="542400" cy="503100"/>
          </a:xfrm>
        </p:grpSpPr>
        <p:sp>
          <p:nvSpPr>
            <p:cNvPr id="119" name="Google Shape;119;g71f9d8cd2e_1_78"/>
            <p:cNvSpPr/>
            <p:nvPr/>
          </p:nvSpPr>
          <p:spPr>
            <a:xfrm>
              <a:off x="542525" y="1371150"/>
              <a:ext cx="542400" cy="5031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71f9d8cd2e_1_78"/>
            <p:cNvSpPr txBox="1"/>
            <p:nvPr/>
          </p:nvSpPr>
          <p:spPr>
            <a:xfrm>
              <a:off x="542525" y="1371150"/>
              <a:ext cx="5424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Lato"/>
                  <a:ea typeface="Lato"/>
                  <a:cs typeface="Lato"/>
                  <a:sym typeface="Lato"/>
                </a:rPr>
                <a:t>2</a:t>
              </a:r>
              <a:endParaRPr>
                <a:solidFill>
                  <a:srgbClr val="FFFFFF"/>
                </a:solidFill>
                <a:latin typeface="Lato"/>
                <a:ea typeface="Lato"/>
                <a:cs typeface="Lato"/>
                <a:sym typeface="Lato"/>
              </a:endParaRPr>
            </a:p>
          </p:txBody>
        </p:sp>
      </p:grpSp>
      <p:grpSp>
        <p:nvGrpSpPr>
          <p:cNvPr id="121" name="Google Shape;121;g71f9d8cd2e_1_78"/>
          <p:cNvGrpSpPr/>
          <p:nvPr/>
        </p:nvGrpSpPr>
        <p:grpSpPr>
          <a:xfrm>
            <a:off x="542525" y="3668500"/>
            <a:ext cx="542400" cy="503100"/>
            <a:chOff x="542525" y="1371150"/>
            <a:chExt cx="542400" cy="503100"/>
          </a:xfrm>
        </p:grpSpPr>
        <p:sp>
          <p:nvSpPr>
            <p:cNvPr id="122" name="Google Shape;122;g71f9d8cd2e_1_78"/>
            <p:cNvSpPr/>
            <p:nvPr/>
          </p:nvSpPr>
          <p:spPr>
            <a:xfrm>
              <a:off x="542525" y="1371150"/>
              <a:ext cx="542400" cy="5031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71f9d8cd2e_1_78"/>
            <p:cNvSpPr txBox="1"/>
            <p:nvPr/>
          </p:nvSpPr>
          <p:spPr>
            <a:xfrm>
              <a:off x="542525" y="1371150"/>
              <a:ext cx="5424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Lato"/>
                  <a:ea typeface="Lato"/>
                  <a:cs typeface="Lato"/>
                  <a:sym typeface="Lato"/>
                </a:rPr>
                <a:t>3</a:t>
              </a:r>
              <a:endParaRPr>
                <a:solidFill>
                  <a:srgbClr val="FFFFFF"/>
                </a:solidFill>
                <a:latin typeface="Lato"/>
                <a:ea typeface="Lato"/>
                <a:cs typeface="Lato"/>
                <a:sym typeface="Lato"/>
              </a:endParaRPr>
            </a:p>
          </p:txBody>
        </p:sp>
      </p:grpSp>
      <p:grpSp>
        <p:nvGrpSpPr>
          <p:cNvPr id="124" name="Google Shape;124;g71f9d8cd2e_1_78"/>
          <p:cNvGrpSpPr/>
          <p:nvPr/>
        </p:nvGrpSpPr>
        <p:grpSpPr>
          <a:xfrm>
            <a:off x="7159350" y="2296500"/>
            <a:ext cx="1410600" cy="827400"/>
            <a:chOff x="1528925" y="2195375"/>
            <a:chExt cx="1410600" cy="827400"/>
          </a:xfrm>
        </p:grpSpPr>
        <p:sp>
          <p:nvSpPr>
            <p:cNvPr id="125" name="Google Shape;125;g71f9d8cd2e_1_78"/>
            <p:cNvSpPr/>
            <p:nvPr/>
          </p:nvSpPr>
          <p:spPr>
            <a:xfrm>
              <a:off x="1528925" y="2195375"/>
              <a:ext cx="1410600" cy="82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71f9d8cd2e_1_78"/>
            <p:cNvSpPr/>
            <p:nvPr/>
          </p:nvSpPr>
          <p:spPr>
            <a:xfrm>
              <a:off x="1716425" y="2546100"/>
              <a:ext cx="345300" cy="345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 name="Google Shape;127;g71f9d8cd2e_1_78"/>
            <p:cNvSpPr/>
            <p:nvPr/>
          </p:nvSpPr>
          <p:spPr>
            <a:xfrm>
              <a:off x="2342325" y="2546100"/>
              <a:ext cx="345300" cy="3453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7B7B7"/>
                </a:highlight>
              </a:endParaRPr>
            </a:p>
          </p:txBody>
        </p:sp>
        <p:sp>
          <p:nvSpPr>
            <p:cNvPr id="128" name="Google Shape;128;g71f9d8cd2e_1_78"/>
            <p:cNvSpPr txBox="1"/>
            <p:nvPr/>
          </p:nvSpPr>
          <p:spPr>
            <a:xfrm>
              <a:off x="1528925" y="2195375"/>
              <a:ext cx="1410600" cy="7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Data Node 4 </a:t>
              </a:r>
              <a:endParaRPr>
                <a:latin typeface="Lato"/>
                <a:ea typeface="Lato"/>
                <a:cs typeface="Lato"/>
                <a:sym typeface="Lato"/>
              </a:endParaRPr>
            </a:p>
          </p:txBody>
        </p:sp>
      </p:grpSp>
      <p:grpSp>
        <p:nvGrpSpPr>
          <p:cNvPr id="129" name="Google Shape;129;g71f9d8cd2e_1_78"/>
          <p:cNvGrpSpPr/>
          <p:nvPr/>
        </p:nvGrpSpPr>
        <p:grpSpPr>
          <a:xfrm>
            <a:off x="3456850" y="2296500"/>
            <a:ext cx="1410600" cy="827400"/>
            <a:chOff x="3417400" y="2268850"/>
            <a:chExt cx="1410600" cy="827400"/>
          </a:xfrm>
        </p:grpSpPr>
        <p:sp>
          <p:nvSpPr>
            <p:cNvPr id="130" name="Google Shape;130;g71f9d8cd2e_1_78"/>
            <p:cNvSpPr/>
            <p:nvPr/>
          </p:nvSpPr>
          <p:spPr>
            <a:xfrm>
              <a:off x="3417400" y="2268850"/>
              <a:ext cx="1410600" cy="82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71f9d8cd2e_1_78"/>
            <p:cNvSpPr/>
            <p:nvPr/>
          </p:nvSpPr>
          <p:spPr>
            <a:xfrm>
              <a:off x="3604900" y="2619575"/>
              <a:ext cx="345300" cy="345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 name="Google Shape;132;g71f9d8cd2e_1_78"/>
            <p:cNvSpPr/>
            <p:nvPr/>
          </p:nvSpPr>
          <p:spPr>
            <a:xfrm>
              <a:off x="4230800" y="2619575"/>
              <a:ext cx="345300" cy="3453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7B7B7"/>
                </a:highlight>
              </a:endParaRPr>
            </a:p>
          </p:txBody>
        </p:sp>
        <p:sp>
          <p:nvSpPr>
            <p:cNvPr id="133" name="Google Shape;133;g71f9d8cd2e_1_78"/>
            <p:cNvSpPr txBox="1"/>
            <p:nvPr/>
          </p:nvSpPr>
          <p:spPr>
            <a:xfrm>
              <a:off x="3417400" y="2268850"/>
              <a:ext cx="1410600" cy="7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Data Node 2 </a:t>
              </a:r>
              <a:endParaRPr>
                <a:latin typeface="Lato"/>
                <a:ea typeface="Lato"/>
                <a:cs typeface="Lato"/>
                <a:sym typeface="Lato"/>
              </a:endParaRPr>
            </a:p>
          </p:txBody>
        </p:sp>
        <p:sp>
          <p:nvSpPr>
            <p:cNvPr id="134" name="Google Shape;134;g71f9d8cd2e_1_78"/>
            <p:cNvSpPr/>
            <p:nvPr/>
          </p:nvSpPr>
          <p:spPr>
            <a:xfrm>
              <a:off x="3604900" y="2619575"/>
              <a:ext cx="345300" cy="345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g71f9d8cd2e_1_78"/>
          <p:cNvGrpSpPr/>
          <p:nvPr/>
        </p:nvGrpSpPr>
        <p:grpSpPr>
          <a:xfrm>
            <a:off x="5308088" y="2296500"/>
            <a:ext cx="1410600" cy="827400"/>
            <a:chOff x="5305875" y="2268850"/>
            <a:chExt cx="1410600" cy="827400"/>
          </a:xfrm>
        </p:grpSpPr>
        <p:grpSp>
          <p:nvGrpSpPr>
            <p:cNvPr id="136" name="Google Shape;136;g71f9d8cd2e_1_78"/>
            <p:cNvGrpSpPr/>
            <p:nvPr/>
          </p:nvGrpSpPr>
          <p:grpSpPr>
            <a:xfrm>
              <a:off x="5305875" y="2268850"/>
              <a:ext cx="1410600" cy="827400"/>
              <a:chOff x="1528925" y="2195375"/>
              <a:chExt cx="1410600" cy="827400"/>
            </a:xfrm>
          </p:grpSpPr>
          <p:sp>
            <p:nvSpPr>
              <p:cNvPr id="137" name="Google Shape;137;g71f9d8cd2e_1_78"/>
              <p:cNvSpPr/>
              <p:nvPr/>
            </p:nvSpPr>
            <p:spPr>
              <a:xfrm>
                <a:off x="1528925" y="2195375"/>
                <a:ext cx="1410600" cy="82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71f9d8cd2e_1_78"/>
              <p:cNvSpPr/>
              <p:nvPr/>
            </p:nvSpPr>
            <p:spPr>
              <a:xfrm>
                <a:off x="1716425" y="2546100"/>
                <a:ext cx="345300" cy="345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9" name="Google Shape;139;g71f9d8cd2e_1_78"/>
              <p:cNvSpPr/>
              <p:nvPr/>
            </p:nvSpPr>
            <p:spPr>
              <a:xfrm>
                <a:off x="2342325" y="2546100"/>
                <a:ext cx="345300" cy="3453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7B7B7"/>
                  </a:highlight>
                </a:endParaRPr>
              </a:p>
            </p:txBody>
          </p:sp>
          <p:sp>
            <p:nvSpPr>
              <p:cNvPr id="140" name="Google Shape;140;g71f9d8cd2e_1_78"/>
              <p:cNvSpPr txBox="1"/>
              <p:nvPr/>
            </p:nvSpPr>
            <p:spPr>
              <a:xfrm>
                <a:off x="1528925" y="2195375"/>
                <a:ext cx="1410600" cy="7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Data Node 3 </a:t>
                </a:r>
                <a:endParaRPr>
                  <a:latin typeface="Lato"/>
                  <a:ea typeface="Lato"/>
                  <a:cs typeface="Lato"/>
                  <a:sym typeface="Lato"/>
                </a:endParaRPr>
              </a:p>
            </p:txBody>
          </p:sp>
        </p:grpSp>
        <p:sp>
          <p:nvSpPr>
            <p:cNvPr id="141" name="Google Shape;141;g71f9d8cd2e_1_78"/>
            <p:cNvSpPr/>
            <p:nvPr/>
          </p:nvSpPr>
          <p:spPr>
            <a:xfrm>
              <a:off x="6119300" y="2619575"/>
              <a:ext cx="345300" cy="345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g71f9d8cd2e_1_78"/>
          <p:cNvGrpSpPr/>
          <p:nvPr/>
        </p:nvGrpSpPr>
        <p:grpSpPr>
          <a:xfrm>
            <a:off x="1607825" y="2296500"/>
            <a:ext cx="1410600" cy="827400"/>
            <a:chOff x="1607825" y="2268850"/>
            <a:chExt cx="1410600" cy="827400"/>
          </a:xfrm>
        </p:grpSpPr>
        <p:grpSp>
          <p:nvGrpSpPr>
            <p:cNvPr id="143" name="Google Shape;143;g71f9d8cd2e_1_78"/>
            <p:cNvGrpSpPr/>
            <p:nvPr/>
          </p:nvGrpSpPr>
          <p:grpSpPr>
            <a:xfrm>
              <a:off x="1607825" y="2268850"/>
              <a:ext cx="1410600" cy="827400"/>
              <a:chOff x="1528925" y="2195375"/>
              <a:chExt cx="1410600" cy="827400"/>
            </a:xfrm>
          </p:grpSpPr>
          <p:sp>
            <p:nvSpPr>
              <p:cNvPr id="144" name="Google Shape;144;g71f9d8cd2e_1_78"/>
              <p:cNvSpPr/>
              <p:nvPr/>
            </p:nvSpPr>
            <p:spPr>
              <a:xfrm>
                <a:off x="1528925" y="2195375"/>
                <a:ext cx="1410600" cy="82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71f9d8cd2e_1_78"/>
              <p:cNvSpPr/>
              <p:nvPr/>
            </p:nvSpPr>
            <p:spPr>
              <a:xfrm>
                <a:off x="1716425" y="2546100"/>
                <a:ext cx="345300" cy="345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46" name="Google Shape;146;g71f9d8cd2e_1_78"/>
              <p:cNvSpPr/>
              <p:nvPr/>
            </p:nvSpPr>
            <p:spPr>
              <a:xfrm>
                <a:off x="2342325" y="2546100"/>
                <a:ext cx="345300" cy="3453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7B7B7"/>
                  </a:highlight>
                </a:endParaRPr>
              </a:p>
            </p:txBody>
          </p:sp>
          <p:sp>
            <p:nvSpPr>
              <p:cNvPr id="147" name="Google Shape;147;g71f9d8cd2e_1_78"/>
              <p:cNvSpPr txBox="1"/>
              <p:nvPr/>
            </p:nvSpPr>
            <p:spPr>
              <a:xfrm>
                <a:off x="1528925" y="2195375"/>
                <a:ext cx="1410600" cy="7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Data Node 1 </a:t>
                </a:r>
                <a:endParaRPr>
                  <a:latin typeface="Lato"/>
                  <a:ea typeface="Lato"/>
                  <a:cs typeface="Lato"/>
                  <a:sym typeface="Lato"/>
                </a:endParaRPr>
              </a:p>
            </p:txBody>
          </p:sp>
        </p:grpSp>
        <p:sp>
          <p:nvSpPr>
            <p:cNvPr id="148" name="Google Shape;148;g71f9d8cd2e_1_78"/>
            <p:cNvSpPr/>
            <p:nvPr/>
          </p:nvSpPr>
          <p:spPr>
            <a:xfrm>
              <a:off x="1780800" y="2619575"/>
              <a:ext cx="345300" cy="345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71f9d8cd2e_1_78"/>
            <p:cNvSpPr/>
            <p:nvPr/>
          </p:nvSpPr>
          <p:spPr>
            <a:xfrm>
              <a:off x="2426650" y="2619575"/>
              <a:ext cx="345300" cy="345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grpSp>
      <p:grpSp>
        <p:nvGrpSpPr>
          <p:cNvPr id="150" name="Google Shape;150;g71f9d8cd2e_1_78"/>
          <p:cNvGrpSpPr/>
          <p:nvPr/>
        </p:nvGrpSpPr>
        <p:grpSpPr>
          <a:xfrm>
            <a:off x="1601375" y="3523050"/>
            <a:ext cx="3266100" cy="1298100"/>
            <a:chOff x="1601375" y="3523050"/>
            <a:chExt cx="3266100" cy="1298100"/>
          </a:xfrm>
        </p:grpSpPr>
        <p:sp>
          <p:nvSpPr>
            <p:cNvPr id="151" name="Google Shape;151;g71f9d8cd2e_1_78"/>
            <p:cNvSpPr/>
            <p:nvPr/>
          </p:nvSpPr>
          <p:spPr>
            <a:xfrm>
              <a:off x="1620450" y="3523050"/>
              <a:ext cx="3246900" cy="129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71f9d8cd2e_1_78"/>
            <p:cNvSpPr txBox="1"/>
            <p:nvPr/>
          </p:nvSpPr>
          <p:spPr>
            <a:xfrm>
              <a:off x="1601375" y="3539750"/>
              <a:ext cx="3266100" cy="12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Name Node </a:t>
              </a:r>
              <a:endParaRPr>
                <a:latin typeface="Lato"/>
                <a:ea typeface="Lato"/>
                <a:cs typeface="Lato"/>
                <a:sym typeface="Lato"/>
              </a:endParaRPr>
            </a:p>
          </p:txBody>
        </p:sp>
      </p:grpSp>
      <p:sp>
        <p:nvSpPr>
          <p:cNvPr id="153" name="Google Shape;153;g71f9d8cd2e_1_78"/>
          <p:cNvSpPr/>
          <p:nvPr/>
        </p:nvSpPr>
        <p:spPr>
          <a:xfrm>
            <a:off x="2026450" y="3999450"/>
            <a:ext cx="345300" cy="345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54" name="Google Shape;154;g71f9d8cd2e_1_78"/>
          <p:cNvSpPr/>
          <p:nvPr/>
        </p:nvSpPr>
        <p:spPr>
          <a:xfrm>
            <a:off x="3117625" y="3999450"/>
            <a:ext cx="345300" cy="3453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71f9d8cd2e_1_78"/>
          <p:cNvSpPr/>
          <p:nvPr/>
        </p:nvSpPr>
        <p:spPr>
          <a:xfrm>
            <a:off x="4208800" y="3999450"/>
            <a:ext cx="345300" cy="345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71f9d8cd2e_1_78"/>
          <p:cNvSpPr txBox="1"/>
          <p:nvPr/>
        </p:nvSpPr>
        <p:spPr>
          <a:xfrm>
            <a:off x="1824850" y="4406175"/>
            <a:ext cx="748500" cy="3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1,3,4</a:t>
            </a:r>
            <a:endParaRPr>
              <a:latin typeface="Lato"/>
              <a:ea typeface="Lato"/>
              <a:cs typeface="Lato"/>
              <a:sym typeface="Lato"/>
            </a:endParaRPr>
          </a:p>
        </p:txBody>
      </p:sp>
      <p:sp>
        <p:nvSpPr>
          <p:cNvPr id="157" name="Google Shape;157;g71f9d8cd2e_1_78"/>
          <p:cNvSpPr txBox="1"/>
          <p:nvPr/>
        </p:nvSpPr>
        <p:spPr>
          <a:xfrm>
            <a:off x="2916025" y="4406175"/>
            <a:ext cx="748500" cy="3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2</a:t>
            </a:r>
            <a:r>
              <a:rPr lang="pl">
                <a:latin typeface="Lato"/>
                <a:ea typeface="Lato"/>
                <a:cs typeface="Lato"/>
                <a:sym typeface="Lato"/>
              </a:rPr>
              <a:t>,4</a:t>
            </a:r>
            <a:endParaRPr>
              <a:latin typeface="Lato"/>
              <a:ea typeface="Lato"/>
              <a:cs typeface="Lato"/>
              <a:sym typeface="Lato"/>
            </a:endParaRPr>
          </a:p>
        </p:txBody>
      </p:sp>
      <p:sp>
        <p:nvSpPr>
          <p:cNvPr id="158" name="Google Shape;158;g71f9d8cd2e_1_78"/>
          <p:cNvSpPr txBox="1"/>
          <p:nvPr/>
        </p:nvSpPr>
        <p:spPr>
          <a:xfrm>
            <a:off x="4007200" y="4406175"/>
            <a:ext cx="748500" cy="3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1,2,3</a:t>
            </a:r>
            <a:endParaRPr>
              <a:latin typeface="Lato"/>
              <a:ea typeface="Lato"/>
              <a:cs typeface="Lato"/>
              <a:sym typeface="Lato"/>
            </a:endParaRPr>
          </a:p>
        </p:txBody>
      </p:sp>
      <p:sp>
        <p:nvSpPr>
          <p:cNvPr id="159" name="Google Shape;159;g71f9d8cd2e_1_78"/>
          <p:cNvSpPr txBox="1"/>
          <p:nvPr/>
        </p:nvSpPr>
        <p:spPr>
          <a:xfrm>
            <a:off x="4208800" y="1021475"/>
            <a:ext cx="16473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a:latin typeface="Lato"/>
                <a:ea typeface="Lato"/>
                <a:cs typeface="Lato"/>
                <a:sym typeface="Lato"/>
              </a:rPr>
              <a:t>chunking</a:t>
            </a:r>
            <a:endParaRPr>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id="720" name="Google Shape;720;p74"/>
          <p:cNvPicPr preferRelativeResize="0"/>
          <p:nvPr/>
        </p:nvPicPr>
        <p:blipFill rotWithShape="1">
          <a:blip r:embed="rId3">
            <a:alphaModFix/>
          </a:blip>
          <a:srcRect b="0" l="0" r="0" t="0"/>
          <a:stretch/>
        </p:blipFill>
        <p:spPr>
          <a:xfrm>
            <a:off x="679875" y="226363"/>
            <a:ext cx="7784226" cy="4690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75"/>
          <p:cNvSpPr txBox="1"/>
          <p:nvPr>
            <p:ph type="ctrTitle"/>
          </p:nvPr>
        </p:nvSpPr>
        <p:spPr>
          <a:xfrm>
            <a:off x="2371725" y="630225"/>
            <a:ext cx="6331500" cy="28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pl"/>
              <a:t>Stream Processing</a:t>
            </a:r>
            <a:endParaRPr/>
          </a:p>
          <a:p>
            <a:pPr indent="0" lvl="0" marL="0" rtl="0" algn="l">
              <a:lnSpc>
                <a:spcPct val="100000"/>
              </a:lnSpc>
              <a:spcBef>
                <a:spcPts val="0"/>
              </a:spcBef>
              <a:spcAft>
                <a:spcPts val="0"/>
              </a:spcAft>
              <a:buSzPts val="4800"/>
              <a:buNone/>
            </a:pPr>
            <a:r>
              <a:rPr lang="pl"/>
              <a:t>Fundamentals</a:t>
            </a:r>
            <a:endParaRPr/>
          </a:p>
        </p:txBody>
      </p:sp>
      <p:sp>
        <p:nvSpPr>
          <p:cNvPr id="726" name="Google Shape;726;p75"/>
          <p:cNvSpPr txBox="1"/>
          <p:nvPr/>
        </p:nvSpPr>
        <p:spPr>
          <a:xfrm>
            <a:off x="2469300" y="2422575"/>
            <a:ext cx="6234000" cy="214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a:ea typeface="Lato"/>
              <a:cs typeface="Lato"/>
              <a:sym typeface="Lato"/>
            </a:endParaRPr>
          </a:p>
        </p:txBody>
      </p:sp>
      <p:pic>
        <p:nvPicPr>
          <p:cNvPr id="727" name="Google Shape;727;p75"/>
          <p:cNvPicPr preferRelativeResize="0"/>
          <p:nvPr/>
        </p:nvPicPr>
        <p:blipFill rotWithShape="1">
          <a:blip r:embed="rId3">
            <a:alphaModFix/>
          </a:blip>
          <a:srcRect b="0" l="0" r="0" t="0"/>
          <a:stretch/>
        </p:blipFill>
        <p:spPr>
          <a:xfrm>
            <a:off x="2469300" y="2363713"/>
            <a:ext cx="6564500" cy="2263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6"/>
          <p:cNvSpPr txBox="1"/>
          <p:nvPr/>
        </p:nvSpPr>
        <p:spPr>
          <a:xfrm>
            <a:off x="137375" y="220375"/>
            <a:ext cx="8685000" cy="48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Arial"/>
                <a:ea typeface="Arial"/>
                <a:cs typeface="Arial"/>
                <a:sym typeface="Arial"/>
              </a:rPr>
              <a:t>Structured streaming basic info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pl" sz="1400" u="none" cap="none" strike="noStrike">
                <a:solidFill>
                  <a:srgbClr val="000000"/>
                </a:solidFill>
                <a:latin typeface="Arial"/>
                <a:ea typeface="Arial"/>
                <a:cs typeface="Arial"/>
                <a:sym typeface="Arial"/>
              </a:rPr>
              <a:t>Structured Streaming : streaming processing framework built on spark SQL engine(Catalyst)</a:t>
            </a:r>
            <a:br>
              <a:rPr b="0" i="0" lang="pl"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pl" sz="1400" u="none" cap="none" strike="noStrike">
                <a:solidFill>
                  <a:srgbClr val="000000"/>
                </a:solidFill>
                <a:latin typeface="Arial"/>
                <a:ea typeface="Arial"/>
                <a:cs typeface="Arial"/>
                <a:sym typeface="Arial"/>
              </a:rPr>
              <a:t>Uses the existing structured APIs in Spark (Dataframes,SQL), supports all Spark SQL operations</a:t>
            </a:r>
            <a:br>
              <a:rPr b="0" i="0" lang="pl"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pl" sz="1400" u="none" cap="none" strike="noStrike">
                <a:solidFill>
                  <a:srgbClr val="000000"/>
                </a:solidFill>
                <a:latin typeface="Arial"/>
                <a:ea typeface="Arial"/>
                <a:cs typeface="Arial"/>
                <a:sym typeface="Arial"/>
              </a:rPr>
              <a:t>Main idea : treat stream of data as a table to which data is continuously appended. </a:t>
            </a:r>
            <a:br>
              <a:rPr b="0" i="0" lang="pl"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pl" sz="1400" u="none" cap="none" strike="noStrike">
                <a:solidFill>
                  <a:srgbClr val="000000"/>
                </a:solidFill>
                <a:latin typeface="Arial"/>
                <a:ea typeface="Arial"/>
                <a:cs typeface="Arial"/>
                <a:sym typeface="Arial"/>
              </a:rPr>
              <a:t>Not change your query code when doing batch or stream processing </a:t>
            </a:r>
            <a:br>
              <a:rPr b="0" i="0" lang="pl"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pl" sz="1400" u="none" cap="none" strike="noStrike">
                <a:solidFill>
                  <a:srgbClr val="000000"/>
                </a:solidFill>
                <a:latin typeface="Arial"/>
                <a:ea typeface="Arial"/>
                <a:cs typeface="Arial"/>
                <a:sym typeface="Arial"/>
              </a:rPr>
              <a:t>Specify only wheter to run that query in batch or streaming</a:t>
            </a:r>
            <a:br>
              <a:rPr b="0" i="0" lang="pl"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pl" sz="1400" u="none" cap="none" strike="noStrike">
                <a:solidFill>
                  <a:srgbClr val="000000"/>
                </a:solidFill>
                <a:latin typeface="Arial"/>
                <a:ea typeface="Arial"/>
                <a:cs typeface="Arial"/>
                <a:sym typeface="Arial"/>
              </a:rPr>
              <a:t> Internally, structured streaming will automaticly figure out how to “incrementalize” query i.e update its result efficently whenever new data arriver (and run it in a fault-tolerant fashion)</a:t>
            </a:r>
            <a:br>
              <a:rPr b="0" i="0" lang="pl"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pl" sz="1400" u="none" cap="none" strike="noStrike">
                <a:solidFill>
                  <a:srgbClr val="000000"/>
                </a:solidFill>
                <a:latin typeface="Arial"/>
                <a:ea typeface="Arial"/>
                <a:cs typeface="Arial"/>
                <a:sym typeface="Arial"/>
              </a:rPr>
              <a:t>Structured streaming enables users to build continous application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77"/>
          <p:cNvSpPr txBox="1"/>
          <p:nvPr/>
        </p:nvSpPr>
        <p:spPr>
          <a:xfrm>
            <a:off x="137375" y="220375"/>
            <a:ext cx="8685000" cy="48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pl" sz="2400" u="none" cap="none" strike="noStrike">
                <a:solidFill>
                  <a:srgbClr val="000000"/>
                </a:solidFill>
                <a:latin typeface="Arial"/>
                <a:ea typeface="Arial"/>
                <a:cs typeface="Arial"/>
                <a:sym typeface="Arial"/>
              </a:rPr>
              <a:t>Core Concepts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l" sz="1800" u="none" cap="none" strike="noStrike">
                <a:solidFill>
                  <a:srgbClr val="000000"/>
                </a:solidFill>
                <a:latin typeface="Arial"/>
                <a:ea typeface="Arial"/>
                <a:cs typeface="Arial"/>
                <a:sym typeface="Arial"/>
              </a:rPr>
              <a:t>Transformations and actions : Spark Structured streaming maintains the same concepts of transformations and actions like Spark SQL. </a:t>
            </a:r>
            <a:br>
              <a:rPr b="0" i="0" lang="pl"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l" sz="1800" u="none" cap="none" strike="noStrike">
                <a:solidFill>
                  <a:srgbClr val="000000"/>
                </a:solidFill>
                <a:latin typeface="Arial"/>
                <a:ea typeface="Arial"/>
                <a:cs typeface="Arial"/>
                <a:sym typeface="Arial"/>
              </a:rPr>
              <a:t>Input Sources : Apache Kafka 0.10, HDFS, Socket source for testing</a:t>
            </a:r>
            <a:br>
              <a:rPr b="0" i="0" lang="pl" sz="1800" u="none" cap="none" strike="noStrike">
                <a:solidFill>
                  <a:srgbClr val="000000"/>
                </a:solidFill>
                <a:latin typeface="Arial"/>
                <a:ea typeface="Arial"/>
                <a:cs typeface="Arial"/>
                <a:sym typeface="Arial"/>
              </a:rPr>
            </a:br>
            <a:br>
              <a:rPr b="0" i="0" lang="pl"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l" sz="1800" u="none" cap="none" strike="noStrike">
                <a:solidFill>
                  <a:srgbClr val="000000"/>
                </a:solidFill>
                <a:latin typeface="Arial"/>
                <a:ea typeface="Arial"/>
                <a:cs typeface="Arial"/>
                <a:sym typeface="Arial"/>
              </a:rPr>
              <a:t>Sinks(destination of streaming) : Apache Kafka 0.10, almost any sink, console sink, memory sink</a:t>
            </a:r>
            <a:br>
              <a:rPr b="0" i="0" lang="pl"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pl"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78"/>
          <p:cNvSpPr txBox="1"/>
          <p:nvPr/>
        </p:nvSpPr>
        <p:spPr>
          <a:xfrm>
            <a:off x="137375" y="220375"/>
            <a:ext cx="8685000" cy="48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pl" sz="2400" u="none" cap="none" strike="noStrike">
                <a:solidFill>
                  <a:srgbClr val="000000"/>
                </a:solidFill>
                <a:latin typeface="Arial"/>
                <a:ea typeface="Arial"/>
                <a:cs typeface="Arial"/>
                <a:sym typeface="Arial"/>
              </a:rPr>
              <a:t>Output modes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1" i="0" lang="pl" sz="1800" u="none" cap="none" strike="noStrike">
                <a:solidFill>
                  <a:srgbClr val="000000"/>
                </a:solidFill>
                <a:latin typeface="Arial"/>
                <a:ea typeface="Arial"/>
                <a:cs typeface="Arial"/>
                <a:sym typeface="Arial"/>
              </a:rPr>
              <a:t>Append</a:t>
            </a:r>
            <a:r>
              <a:rPr b="0" i="0" lang="pl" sz="1800" u="none" cap="none" strike="noStrike">
                <a:solidFill>
                  <a:srgbClr val="000000"/>
                </a:solidFill>
                <a:latin typeface="Arial"/>
                <a:ea typeface="Arial"/>
                <a:cs typeface="Arial"/>
                <a:sym typeface="Arial"/>
              </a:rPr>
              <a:t> : only add new records to the output sink </a:t>
            </a:r>
            <a:br>
              <a:rPr b="0" i="0" lang="pl"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1" i="0" lang="pl" sz="1800" u="none" cap="none" strike="noStrike">
                <a:solidFill>
                  <a:srgbClr val="000000"/>
                </a:solidFill>
                <a:latin typeface="Arial"/>
                <a:ea typeface="Arial"/>
                <a:cs typeface="Arial"/>
                <a:sym typeface="Arial"/>
              </a:rPr>
              <a:t>Update</a:t>
            </a:r>
            <a:r>
              <a:rPr b="0" i="0" lang="pl" sz="1800" u="none" cap="none" strike="noStrike">
                <a:solidFill>
                  <a:srgbClr val="000000"/>
                </a:solidFill>
                <a:latin typeface="Arial"/>
                <a:ea typeface="Arial"/>
                <a:cs typeface="Arial"/>
                <a:sym typeface="Arial"/>
              </a:rPr>
              <a:t> : update changed records in place </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1" i="0" lang="pl" sz="1800" u="none" cap="none" strike="noStrike">
                <a:solidFill>
                  <a:srgbClr val="000000"/>
                </a:solidFill>
                <a:latin typeface="Arial"/>
                <a:ea typeface="Arial"/>
                <a:cs typeface="Arial"/>
                <a:sym typeface="Arial"/>
              </a:rPr>
              <a:t>Rewrite </a:t>
            </a:r>
            <a:r>
              <a:rPr b="0" i="0" lang="pl" sz="1800" u="none" cap="none" strike="noStrike">
                <a:solidFill>
                  <a:srgbClr val="000000"/>
                </a:solidFill>
                <a:latin typeface="Arial"/>
                <a:ea typeface="Arial"/>
                <a:cs typeface="Arial"/>
                <a:sym typeface="Arial"/>
              </a:rPr>
              <a:t>: rewrite the full output</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pl" sz="1800" u="none" cap="none" strike="noStrike">
                <a:solidFill>
                  <a:srgbClr val="000000"/>
                </a:solidFill>
                <a:latin typeface="Arial"/>
                <a:ea typeface="Arial"/>
                <a:cs typeface="Arial"/>
                <a:sym typeface="Arial"/>
              </a:rPr>
              <a:t> </a:t>
            </a:r>
            <a:br>
              <a:rPr b="0" i="0" lang="pl" sz="1800" u="none" cap="none" strike="noStrike">
                <a:solidFill>
                  <a:srgbClr val="000000"/>
                </a:solidFill>
                <a:latin typeface="Arial"/>
                <a:ea typeface="Arial"/>
                <a:cs typeface="Arial"/>
                <a:sym typeface="Arial"/>
              </a:rPr>
            </a:br>
            <a:br>
              <a:rPr b="0" i="0" lang="pl" sz="1800" u="none" cap="none" strike="noStrike">
                <a:solidFill>
                  <a:srgbClr val="000000"/>
                </a:solidFill>
                <a:latin typeface="Arial"/>
                <a:ea typeface="Arial"/>
                <a:cs typeface="Arial"/>
                <a:sym typeface="Arial"/>
              </a:rPr>
            </a:br>
            <a:r>
              <a:rPr b="0" i="0" lang="pl" sz="1800" u="none" cap="none" strike="noStrike">
                <a:solidFill>
                  <a:srgbClr val="000000"/>
                </a:solidFill>
                <a:latin typeface="Arial"/>
                <a:ea typeface="Arial"/>
                <a:cs typeface="Arial"/>
                <a:sym typeface="Arial"/>
              </a:rPr>
              <a:t>Important detail : certain queries and certain sinks only supports certain output modes.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79"/>
          <p:cNvSpPr txBox="1"/>
          <p:nvPr/>
        </p:nvSpPr>
        <p:spPr>
          <a:xfrm>
            <a:off x="137375" y="220375"/>
            <a:ext cx="8685000" cy="48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pl" sz="2400" u="none" cap="none" strike="noStrike">
                <a:solidFill>
                  <a:srgbClr val="000000"/>
                </a:solidFill>
                <a:latin typeface="Arial"/>
                <a:ea typeface="Arial"/>
                <a:cs typeface="Arial"/>
                <a:sym typeface="Arial"/>
              </a:rPr>
              <a:t>Triggers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l" sz="1800" u="none" cap="none" strike="noStrike">
                <a:solidFill>
                  <a:srgbClr val="000000"/>
                </a:solidFill>
                <a:latin typeface="Arial"/>
                <a:ea typeface="Arial"/>
                <a:cs typeface="Arial"/>
                <a:sym typeface="Arial"/>
              </a:rPr>
              <a:t>output modes define </a:t>
            </a:r>
            <a:r>
              <a:rPr b="1" i="0" lang="pl" sz="1800" u="none" cap="none" strike="noStrike">
                <a:solidFill>
                  <a:srgbClr val="000000"/>
                </a:solidFill>
                <a:latin typeface="Arial"/>
                <a:ea typeface="Arial"/>
                <a:cs typeface="Arial"/>
                <a:sym typeface="Arial"/>
              </a:rPr>
              <a:t>how data is output </a:t>
            </a:r>
            <a:endParaRPr b="1"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l" sz="1800" u="none" cap="none" strike="noStrike">
                <a:solidFill>
                  <a:srgbClr val="000000"/>
                </a:solidFill>
                <a:latin typeface="Arial"/>
                <a:ea typeface="Arial"/>
                <a:cs typeface="Arial"/>
                <a:sym typeface="Arial"/>
              </a:rPr>
              <a:t>triggers</a:t>
            </a:r>
            <a:r>
              <a:rPr b="1" i="0" lang="pl" sz="1800" u="none" cap="none" strike="noStrike">
                <a:solidFill>
                  <a:srgbClr val="000000"/>
                </a:solidFill>
                <a:latin typeface="Arial"/>
                <a:ea typeface="Arial"/>
                <a:cs typeface="Arial"/>
                <a:sym typeface="Arial"/>
              </a:rPr>
              <a:t> </a:t>
            </a:r>
            <a:r>
              <a:rPr b="0" i="0" lang="pl" sz="1800" u="none" cap="none" strike="noStrike">
                <a:solidFill>
                  <a:srgbClr val="000000"/>
                </a:solidFill>
                <a:latin typeface="Arial"/>
                <a:ea typeface="Arial"/>
                <a:cs typeface="Arial"/>
                <a:sym typeface="Arial"/>
              </a:rPr>
              <a:t>define </a:t>
            </a:r>
            <a:r>
              <a:rPr b="1" i="0" lang="pl" sz="1800" u="none" cap="none" strike="noStrike">
                <a:solidFill>
                  <a:srgbClr val="000000"/>
                </a:solidFill>
                <a:latin typeface="Arial"/>
                <a:ea typeface="Arial"/>
                <a:cs typeface="Arial"/>
                <a:sym typeface="Arial"/>
              </a:rPr>
              <a:t>when </a:t>
            </a:r>
            <a:r>
              <a:rPr b="0" i="0" lang="pl" sz="1800" u="none" cap="none" strike="noStrike">
                <a:solidFill>
                  <a:srgbClr val="000000"/>
                </a:solidFill>
                <a:latin typeface="Arial"/>
                <a:ea typeface="Arial"/>
                <a:cs typeface="Arial"/>
                <a:sym typeface="Arial"/>
              </a:rPr>
              <a:t>data is output</a:t>
            </a:r>
            <a:br>
              <a:rPr b="0" i="0" lang="pl"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l" sz="1800" u="none" cap="none" strike="noStrike">
                <a:solidFill>
                  <a:srgbClr val="000000"/>
                </a:solidFill>
                <a:latin typeface="Arial"/>
                <a:ea typeface="Arial"/>
                <a:cs typeface="Arial"/>
                <a:sym typeface="Arial"/>
              </a:rPr>
              <a:t>By default Structured Streaming </a:t>
            </a:r>
            <a:r>
              <a:rPr b="1" i="0" lang="pl" sz="1800" u="none" cap="none" strike="noStrike">
                <a:solidFill>
                  <a:srgbClr val="000000"/>
                </a:solidFill>
                <a:latin typeface="Arial"/>
                <a:ea typeface="Arial"/>
                <a:cs typeface="Arial"/>
                <a:sym typeface="Arial"/>
              </a:rPr>
              <a:t>will look for new input records as soon as it has finished processing the last group of input data</a:t>
            </a:r>
            <a:r>
              <a:rPr b="0" i="0" lang="pl" sz="1800" u="none" cap="none" strike="noStrike">
                <a:solidFill>
                  <a:srgbClr val="000000"/>
                </a:solidFill>
                <a:latin typeface="Arial"/>
                <a:ea typeface="Arial"/>
                <a:cs typeface="Arial"/>
                <a:sym typeface="Arial"/>
              </a:rPr>
              <a:t>, giving the lowest latency possible for new results.</a:t>
            </a:r>
            <a:br>
              <a:rPr b="0" i="0" lang="pl"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l" sz="1800" u="none" cap="none" strike="noStrike">
                <a:solidFill>
                  <a:srgbClr val="000000"/>
                </a:solidFill>
                <a:latin typeface="Arial"/>
                <a:ea typeface="Arial"/>
                <a:cs typeface="Arial"/>
                <a:sym typeface="Arial"/>
              </a:rPr>
              <a:t>However, this behavior can lead to writing many small output files when the sink is a set of files.</a:t>
            </a:r>
            <a:br>
              <a:rPr b="0" i="0" lang="pl"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l" sz="1800" u="none" cap="none" strike="noStrike">
                <a:solidFill>
                  <a:srgbClr val="000000"/>
                </a:solidFill>
                <a:latin typeface="Arial"/>
                <a:ea typeface="Arial"/>
                <a:cs typeface="Arial"/>
                <a:sym typeface="Arial"/>
              </a:rPr>
              <a:t>Thus, Spark also supports triggers based on processing time (look for new data at a fixed interval)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80"/>
          <p:cNvSpPr txBox="1"/>
          <p:nvPr/>
        </p:nvSpPr>
        <p:spPr>
          <a:xfrm>
            <a:off x="137375" y="220375"/>
            <a:ext cx="8685000" cy="48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pl" sz="2400" u="none" cap="none" strike="noStrike">
                <a:solidFill>
                  <a:srgbClr val="000000"/>
                </a:solidFill>
                <a:latin typeface="Arial"/>
                <a:ea typeface="Arial"/>
                <a:cs typeface="Arial"/>
                <a:sym typeface="Arial"/>
              </a:rPr>
              <a:t>Event-Time processing : </a:t>
            </a:r>
            <a:r>
              <a:rPr b="0" i="0" lang="pl" sz="2400" u="none" cap="none" strike="noStrike">
                <a:solidFill>
                  <a:srgbClr val="000000"/>
                </a:solidFill>
                <a:latin typeface="Arial"/>
                <a:ea typeface="Arial"/>
                <a:cs typeface="Arial"/>
                <a:sym typeface="Arial"/>
              </a:rPr>
              <a:t>( processing data based on timestamp included in the record that may arrive out of order)</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1" i="0" lang="pl" sz="1800" u="none" cap="none" strike="noStrike">
                <a:solidFill>
                  <a:schemeClr val="dk2"/>
                </a:solidFill>
                <a:latin typeface="Arial"/>
                <a:ea typeface="Arial"/>
                <a:cs typeface="Arial"/>
                <a:sym typeface="Arial"/>
              </a:rPr>
              <a:t>Event-time</a:t>
            </a:r>
            <a:r>
              <a:rPr b="0" i="0" lang="pl" sz="1800" u="none" cap="none" strike="noStrike">
                <a:solidFill>
                  <a:schemeClr val="dk2"/>
                </a:solidFill>
                <a:latin typeface="Arial"/>
                <a:ea typeface="Arial"/>
                <a:cs typeface="Arial"/>
                <a:sym typeface="Arial"/>
              </a:rPr>
              <a:t>: time fields that are embedded in your data. Rathen than processing data according to the time it reaches your system, you process it according to the time that it was generated, even if records ariirve out of order at the streaming application due to slow uploads or network delays.</a:t>
            </a:r>
            <a:br>
              <a:rPr b="0" i="0" lang="pl" sz="1800" u="none" cap="none" strike="noStrike">
                <a:solidFill>
                  <a:schemeClr val="dk2"/>
                </a:solidFill>
                <a:latin typeface="Arial"/>
                <a:ea typeface="Arial"/>
                <a:cs typeface="Arial"/>
                <a:sym typeface="Arial"/>
              </a:rPr>
            </a:br>
            <a:endParaRPr b="0" i="0" sz="1800" u="none" cap="none" strike="noStrike">
              <a:solidFill>
                <a:schemeClr val="dk2"/>
              </a:solidFill>
              <a:latin typeface="Arial"/>
              <a:ea typeface="Arial"/>
              <a:cs typeface="Arial"/>
              <a:sym typeface="Arial"/>
            </a:endParaRPr>
          </a:p>
          <a:p>
            <a:pPr indent="-342900" lvl="0" marL="457200" marR="0" rtl="0" algn="l">
              <a:lnSpc>
                <a:spcPct val="100000"/>
              </a:lnSpc>
              <a:spcBef>
                <a:spcPts val="0"/>
              </a:spcBef>
              <a:spcAft>
                <a:spcPts val="0"/>
              </a:spcAft>
              <a:buClr>
                <a:schemeClr val="dk2"/>
              </a:buClr>
              <a:buSzPts val="1800"/>
              <a:buFont typeface="Arial"/>
              <a:buChar char="●"/>
            </a:pPr>
            <a:r>
              <a:rPr b="1" i="0" lang="pl" sz="1800" u="none" cap="none" strike="noStrike">
                <a:solidFill>
                  <a:schemeClr val="dk2"/>
                </a:solidFill>
                <a:latin typeface="Arial"/>
                <a:ea typeface="Arial"/>
                <a:cs typeface="Arial"/>
                <a:sym typeface="Arial"/>
              </a:rPr>
              <a:t>Watermarks</a:t>
            </a:r>
            <a:r>
              <a:rPr b="0" i="0" lang="pl" sz="1800" u="none" cap="none" strike="noStrike">
                <a:solidFill>
                  <a:schemeClr val="dk2"/>
                </a:solidFill>
                <a:latin typeface="Arial"/>
                <a:ea typeface="Arial"/>
                <a:cs typeface="Arial"/>
                <a:sym typeface="Arial"/>
              </a:rPr>
              <a:t> : allow you to specify how late they expect to see data in event time. For example in application that processes logs from mobile devices one might expects log to be up to 30 minutes late due to upload delays. Systems that support event time, including Structured Streaming, usually allow setting watermakrs to limit how long they need to remember old data.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1100"/>
              <a:buFont typeface="Arial"/>
              <a:buNone/>
            </a:pPr>
            <a:br>
              <a:rPr b="0" i="0" lang="pl" sz="1800" u="none" cap="none" strike="noStrike">
                <a:solidFill>
                  <a:schemeClr val="dk2"/>
                </a:solidFill>
                <a:latin typeface="Arial"/>
                <a:ea typeface="Arial"/>
                <a:cs typeface="Arial"/>
                <a:sym typeface="Arial"/>
              </a:rPr>
            </a:b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81"/>
          <p:cNvSpPr txBox="1"/>
          <p:nvPr/>
        </p:nvSpPr>
        <p:spPr>
          <a:xfrm>
            <a:off x="137375" y="220375"/>
            <a:ext cx="8685000" cy="484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1" i="0" lang="pl" sz="3000" u="none" cap="none" strike="noStrike">
                <a:solidFill>
                  <a:srgbClr val="000000"/>
                </a:solidFill>
                <a:latin typeface="Arial"/>
                <a:ea typeface="Arial"/>
                <a:cs typeface="Arial"/>
                <a:sym typeface="Arial"/>
              </a:rPr>
              <a:t>Structured streaming Examples</a:t>
            </a:r>
            <a:endParaRPr b="0" i="0" sz="3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pic>
        <p:nvPicPr>
          <p:cNvPr id="762" name="Google Shape;762;p82"/>
          <p:cNvPicPr preferRelativeResize="0"/>
          <p:nvPr/>
        </p:nvPicPr>
        <p:blipFill rotWithShape="1">
          <a:blip r:embed="rId3">
            <a:alphaModFix/>
          </a:blip>
          <a:srcRect b="0" l="0" r="0" t="0"/>
          <a:stretch/>
        </p:blipFill>
        <p:spPr>
          <a:xfrm>
            <a:off x="-25550" y="0"/>
            <a:ext cx="9195098"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pic>
        <p:nvPicPr>
          <p:cNvPr id="767" name="Google Shape;767;p83"/>
          <p:cNvPicPr preferRelativeResize="0"/>
          <p:nvPr/>
        </p:nvPicPr>
        <p:blipFill rotWithShape="1">
          <a:blip r:embed="rId3">
            <a:alphaModFix/>
          </a:blip>
          <a:srcRect b="0" l="0" r="0" t="0"/>
          <a:stretch/>
        </p:blipFill>
        <p:spPr>
          <a:xfrm>
            <a:off x="152400" y="105525"/>
            <a:ext cx="8839201" cy="47365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g71fdc0b2f1_0_136"/>
          <p:cNvSpPr txBox="1"/>
          <p:nvPr>
            <p:ph idx="4294967295" type="title"/>
          </p:nvPr>
        </p:nvSpPr>
        <p:spPr>
          <a:xfrm>
            <a:off x="392325" y="189350"/>
            <a:ext cx="5277300" cy="52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l"/>
              <a:t>HDFS - Communication</a:t>
            </a:r>
            <a:endParaRPr sz="3000">
              <a:solidFill>
                <a:srgbClr val="FFFFFF"/>
              </a:solidFill>
            </a:endParaRPr>
          </a:p>
        </p:txBody>
      </p:sp>
      <p:sp>
        <p:nvSpPr>
          <p:cNvPr id="165" name="Google Shape;165;g71fdc0b2f1_0_136"/>
          <p:cNvSpPr/>
          <p:nvPr/>
        </p:nvSpPr>
        <p:spPr>
          <a:xfrm>
            <a:off x="2512196" y="3450083"/>
            <a:ext cx="1370700" cy="795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71fdc0b2f1_0_136"/>
          <p:cNvSpPr/>
          <p:nvPr/>
        </p:nvSpPr>
        <p:spPr>
          <a:xfrm>
            <a:off x="2694396" y="3787081"/>
            <a:ext cx="335400" cy="331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67" name="Google Shape;167;g71fdc0b2f1_0_136"/>
          <p:cNvSpPr/>
          <p:nvPr/>
        </p:nvSpPr>
        <p:spPr>
          <a:xfrm>
            <a:off x="3302604" y="3787081"/>
            <a:ext cx="335400" cy="3318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7B7B7"/>
              </a:highlight>
            </a:endParaRPr>
          </a:p>
        </p:txBody>
      </p:sp>
      <p:sp>
        <p:nvSpPr>
          <p:cNvPr id="168" name="Google Shape;168;g71fdc0b2f1_0_136"/>
          <p:cNvSpPr txBox="1"/>
          <p:nvPr/>
        </p:nvSpPr>
        <p:spPr>
          <a:xfrm>
            <a:off x="2512196" y="3450083"/>
            <a:ext cx="1370700" cy="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Data Node 2 </a:t>
            </a:r>
            <a:endParaRPr>
              <a:latin typeface="Lato"/>
              <a:ea typeface="Lato"/>
              <a:cs typeface="Lato"/>
              <a:sym typeface="Lato"/>
            </a:endParaRPr>
          </a:p>
        </p:txBody>
      </p:sp>
      <p:sp>
        <p:nvSpPr>
          <p:cNvPr id="169" name="Google Shape;169;g71fdc0b2f1_0_136"/>
          <p:cNvSpPr/>
          <p:nvPr/>
        </p:nvSpPr>
        <p:spPr>
          <a:xfrm>
            <a:off x="2694396" y="3787081"/>
            <a:ext cx="335400" cy="331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g71fdc0b2f1_0_136"/>
          <p:cNvGrpSpPr/>
          <p:nvPr/>
        </p:nvGrpSpPr>
        <p:grpSpPr>
          <a:xfrm>
            <a:off x="715387" y="3450167"/>
            <a:ext cx="1370680" cy="795049"/>
            <a:chOff x="1528925" y="2195375"/>
            <a:chExt cx="1410600" cy="827400"/>
          </a:xfrm>
        </p:grpSpPr>
        <p:sp>
          <p:nvSpPr>
            <p:cNvPr id="171" name="Google Shape;171;g71fdc0b2f1_0_136"/>
            <p:cNvSpPr/>
            <p:nvPr/>
          </p:nvSpPr>
          <p:spPr>
            <a:xfrm>
              <a:off x="1528925" y="2195375"/>
              <a:ext cx="1410600" cy="82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71fdc0b2f1_0_136"/>
            <p:cNvSpPr/>
            <p:nvPr/>
          </p:nvSpPr>
          <p:spPr>
            <a:xfrm>
              <a:off x="1716425" y="2546100"/>
              <a:ext cx="345300" cy="345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73" name="Google Shape;173;g71fdc0b2f1_0_136"/>
            <p:cNvSpPr/>
            <p:nvPr/>
          </p:nvSpPr>
          <p:spPr>
            <a:xfrm>
              <a:off x="2342325" y="2546100"/>
              <a:ext cx="345300" cy="3453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7B7B7"/>
                </a:highlight>
              </a:endParaRPr>
            </a:p>
          </p:txBody>
        </p:sp>
        <p:sp>
          <p:nvSpPr>
            <p:cNvPr id="174" name="Google Shape;174;g71fdc0b2f1_0_136"/>
            <p:cNvSpPr txBox="1"/>
            <p:nvPr/>
          </p:nvSpPr>
          <p:spPr>
            <a:xfrm>
              <a:off x="1528925" y="2195375"/>
              <a:ext cx="1410600" cy="7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Data Node 1 </a:t>
              </a:r>
              <a:endParaRPr>
                <a:latin typeface="Lato"/>
                <a:ea typeface="Lato"/>
                <a:cs typeface="Lato"/>
                <a:sym typeface="Lato"/>
              </a:endParaRPr>
            </a:p>
          </p:txBody>
        </p:sp>
      </p:grpSp>
      <p:sp>
        <p:nvSpPr>
          <p:cNvPr id="175" name="Google Shape;175;g71fdc0b2f1_0_136"/>
          <p:cNvSpPr/>
          <p:nvPr/>
        </p:nvSpPr>
        <p:spPr>
          <a:xfrm>
            <a:off x="883523" y="3787081"/>
            <a:ext cx="335400" cy="331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71fdc0b2f1_0_136"/>
          <p:cNvSpPr/>
          <p:nvPr/>
        </p:nvSpPr>
        <p:spPr>
          <a:xfrm>
            <a:off x="1511117" y="3787081"/>
            <a:ext cx="335400" cy="331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grpSp>
        <p:nvGrpSpPr>
          <p:cNvPr id="177" name="Google Shape;177;g71fdc0b2f1_0_136"/>
          <p:cNvGrpSpPr/>
          <p:nvPr/>
        </p:nvGrpSpPr>
        <p:grpSpPr>
          <a:xfrm>
            <a:off x="5254933" y="2992464"/>
            <a:ext cx="3173669" cy="1247344"/>
            <a:chOff x="1601375" y="3523050"/>
            <a:chExt cx="3266100" cy="1298100"/>
          </a:xfrm>
        </p:grpSpPr>
        <p:sp>
          <p:nvSpPr>
            <p:cNvPr id="178" name="Google Shape;178;g71fdc0b2f1_0_136"/>
            <p:cNvSpPr/>
            <p:nvPr/>
          </p:nvSpPr>
          <p:spPr>
            <a:xfrm>
              <a:off x="1620450" y="3523050"/>
              <a:ext cx="3246900" cy="129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71fdc0b2f1_0_136"/>
            <p:cNvSpPr txBox="1"/>
            <p:nvPr/>
          </p:nvSpPr>
          <p:spPr>
            <a:xfrm>
              <a:off x="1601375" y="3539750"/>
              <a:ext cx="3266100" cy="12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Name Node </a:t>
              </a:r>
              <a:endParaRPr>
                <a:latin typeface="Lato"/>
                <a:ea typeface="Lato"/>
                <a:cs typeface="Lato"/>
                <a:sym typeface="Lato"/>
              </a:endParaRPr>
            </a:p>
          </p:txBody>
        </p:sp>
      </p:grpSp>
      <p:sp>
        <p:nvSpPr>
          <p:cNvPr id="180" name="Google Shape;180;g71fdc0b2f1_0_136"/>
          <p:cNvSpPr/>
          <p:nvPr/>
        </p:nvSpPr>
        <p:spPr>
          <a:xfrm>
            <a:off x="5668045" y="3450083"/>
            <a:ext cx="335400" cy="3318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81" name="Google Shape;181;g71fdc0b2f1_0_136"/>
          <p:cNvSpPr/>
          <p:nvPr/>
        </p:nvSpPr>
        <p:spPr>
          <a:xfrm>
            <a:off x="6728376" y="3450083"/>
            <a:ext cx="335400" cy="3318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71fdc0b2f1_0_136"/>
          <p:cNvSpPr/>
          <p:nvPr/>
        </p:nvSpPr>
        <p:spPr>
          <a:xfrm>
            <a:off x="7788706" y="3450083"/>
            <a:ext cx="335400" cy="331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71fdc0b2f1_0_136"/>
          <p:cNvSpPr txBox="1"/>
          <p:nvPr/>
        </p:nvSpPr>
        <p:spPr>
          <a:xfrm>
            <a:off x="5472143" y="3840890"/>
            <a:ext cx="7272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1,3,4</a:t>
            </a:r>
            <a:endParaRPr>
              <a:latin typeface="Lato"/>
              <a:ea typeface="Lato"/>
              <a:cs typeface="Lato"/>
              <a:sym typeface="Lato"/>
            </a:endParaRPr>
          </a:p>
        </p:txBody>
      </p:sp>
      <p:sp>
        <p:nvSpPr>
          <p:cNvPr id="184" name="Google Shape;184;g71fdc0b2f1_0_136"/>
          <p:cNvSpPr txBox="1"/>
          <p:nvPr/>
        </p:nvSpPr>
        <p:spPr>
          <a:xfrm>
            <a:off x="6532474" y="3840890"/>
            <a:ext cx="7272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2,4</a:t>
            </a:r>
            <a:endParaRPr>
              <a:latin typeface="Lato"/>
              <a:ea typeface="Lato"/>
              <a:cs typeface="Lato"/>
              <a:sym typeface="Lato"/>
            </a:endParaRPr>
          </a:p>
        </p:txBody>
      </p:sp>
      <p:sp>
        <p:nvSpPr>
          <p:cNvPr id="185" name="Google Shape;185;g71fdc0b2f1_0_136"/>
          <p:cNvSpPr txBox="1"/>
          <p:nvPr/>
        </p:nvSpPr>
        <p:spPr>
          <a:xfrm>
            <a:off x="7592805" y="3840890"/>
            <a:ext cx="7272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1,2,3</a:t>
            </a:r>
            <a:endParaRPr>
              <a:latin typeface="Lato"/>
              <a:ea typeface="Lato"/>
              <a:cs typeface="Lato"/>
              <a:sym typeface="Lato"/>
            </a:endParaRPr>
          </a:p>
        </p:txBody>
      </p:sp>
      <p:sp>
        <p:nvSpPr>
          <p:cNvPr id="186" name="Google Shape;186;g71fdc0b2f1_0_136"/>
          <p:cNvSpPr txBox="1"/>
          <p:nvPr/>
        </p:nvSpPr>
        <p:spPr>
          <a:xfrm>
            <a:off x="3662072" y="1156050"/>
            <a:ext cx="2154600" cy="655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l">
                <a:latin typeface="Lato"/>
                <a:ea typeface="Lato"/>
                <a:cs typeface="Lato"/>
                <a:sym typeface="Lato"/>
              </a:rPr>
              <a:t>Client Application</a:t>
            </a:r>
            <a:endParaRPr>
              <a:latin typeface="Lato"/>
              <a:ea typeface="Lato"/>
              <a:cs typeface="Lato"/>
              <a:sym typeface="Lato"/>
            </a:endParaRPr>
          </a:p>
        </p:txBody>
      </p:sp>
      <p:cxnSp>
        <p:nvCxnSpPr>
          <p:cNvPr id="187" name="Google Shape;187;g71fdc0b2f1_0_136"/>
          <p:cNvCxnSpPr>
            <a:stCxn id="186" idx="1"/>
            <a:endCxn id="174" idx="0"/>
          </p:cNvCxnSpPr>
          <p:nvPr/>
        </p:nvCxnSpPr>
        <p:spPr>
          <a:xfrm flipH="1">
            <a:off x="1400672" y="1483800"/>
            <a:ext cx="2261400" cy="19665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g71fdc0b2f1_0_136"/>
          <p:cNvCxnSpPr>
            <a:stCxn id="186" idx="1"/>
            <a:endCxn id="168" idx="0"/>
          </p:cNvCxnSpPr>
          <p:nvPr/>
        </p:nvCxnSpPr>
        <p:spPr>
          <a:xfrm flipH="1">
            <a:off x="3197672" y="1483800"/>
            <a:ext cx="464400" cy="19662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g71fdc0b2f1_0_136"/>
          <p:cNvCxnSpPr>
            <a:stCxn id="186" idx="3"/>
            <a:endCxn id="179" idx="0"/>
          </p:cNvCxnSpPr>
          <p:nvPr/>
        </p:nvCxnSpPr>
        <p:spPr>
          <a:xfrm>
            <a:off x="5816672" y="1483800"/>
            <a:ext cx="1025100" cy="1524600"/>
          </a:xfrm>
          <a:prstGeom prst="straightConnector1">
            <a:avLst/>
          </a:prstGeom>
          <a:noFill/>
          <a:ln cap="flat" cmpd="sng" w="9525">
            <a:solidFill>
              <a:schemeClr val="dk2"/>
            </a:solidFill>
            <a:prstDash val="solid"/>
            <a:round/>
            <a:headEnd len="med" w="med" type="none"/>
            <a:tailEnd len="med" w="med" type="triangle"/>
          </a:ln>
        </p:spPr>
      </p:cxnSp>
      <p:grpSp>
        <p:nvGrpSpPr>
          <p:cNvPr id="190" name="Google Shape;190;g71fdc0b2f1_0_136"/>
          <p:cNvGrpSpPr/>
          <p:nvPr/>
        </p:nvGrpSpPr>
        <p:grpSpPr>
          <a:xfrm>
            <a:off x="6570563" y="1892075"/>
            <a:ext cx="542400" cy="503100"/>
            <a:chOff x="542525" y="1371150"/>
            <a:chExt cx="542400" cy="503100"/>
          </a:xfrm>
        </p:grpSpPr>
        <p:sp>
          <p:nvSpPr>
            <p:cNvPr id="191" name="Google Shape;191;g71fdc0b2f1_0_136"/>
            <p:cNvSpPr/>
            <p:nvPr/>
          </p:nvSpPr>
          <p:spPr>
            <a:xfrm>
              <a:off x="542525" y="1371150"/>
              <a:ext cx="542400" cy="5031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71fdc0b2f1_0_136"/>
            <p:cNvSpPr txBox="1"/>
            <p:nvPr/>
          </p:nvSpPr>
          <p:spPr>
            <a:xfrm>
              <a:off x="542525" y="1371150"/>
              <a:ext cx="5424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Lato"/>
                  <a:ea typeface="Lato"/>
                  <a:cs typeface="Lato"/>
                  <a:sym typeface="Lato"/>
                </a:rPr>
                <a:t>1</a:t>
              </a:r>
              <a:endParaRPr>
                <a:solidFill>
                  <a:srgbClr val="FFFFFF"/>
                </a:solidFill>
                <a:latin typeface="Lato"/>
                <a:ea typeface="Lato"/>
                <a:cs typeface="Lato"/>
                <a:sym typeface="Lato"/>
              </a:endParaRPr>
            </a:p>
          </p:txBody>
        </p:sp>
      </p:grpSp>
      <p:grpSp>
        <p:nvGrpSpPr>
          <p:cNvPr id="193" name="Google Shape;193;g71fdc0b2f1_0_136"/>
          <p:cNvGrpSpPr/>
          <p:nvPr/>
        </p:nvGrpSpPr>
        <p:grpSpPr>
          <a:xfrm>
            <a:off x="2694400" y="2320200"/>
            <a:ext cx="542400" cy="503100"/>
            <a:chOff x="542525" y="1371150"/>
            <a:chExt cx="542400" cy="503100"/>
          </a:xfrm>
        </p:grpSpPr>
        <p:sp>
          <p:nvSpPr>
            <p:cNvPr id="194" name="Google Shape;194;g71fdc0b2f1_0_136"/>
            <p:cNvSpPr/>
            <p:nvPr/>
          </p:nvSpPr>
          <p:spPr>
            <a:xfrm>
              <a:off x="542525" y="1371150"/>
              <a:ext cx="542400" cy="5031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71fdc0b2f1_0_136"/>
            <p:cNvSpPr txBox="1"/>
            <p:nvPr/>
          </p:nvSpPr>
          <p:spPr>
            <a:xfrm>
              <a:off x="542525" y="1371150"/>
              <a:ext cx="5424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Lato"/>
                  <a:ea typeface="Lato"/>
                  <a:cs typeface="Lato"/>
                  <a:sym typeface="Lato"/>
                </a:rPr>
                <a:t>2</a:t>
              </a:r>
              <a:endParaRPr>
                <a:solidFill>
                  <a:srgbClr val="FFFFFF"/>
                </a:solidFill>
                <a:latin typeface="Lato"/>
                <a:ea typeface="Lato"/>
                <a:cs typeface="Lato"/>
                <a:sym typeface="Lato"/>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4"/>
          <p:cNvSpPr txBox="1"/>
          <p:nvPr>
            <p:ph type="title"/>
          </p:nvPr>
        </p:nvSpPr>
        <p:spPr>
          <a:xfrm>
            <a:off x="-64275" y="1665900"/>
            <a:ext cx="4677300" cy="65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2400"/>
              <a:t>Static version of  DataFrame  </a:t>
            </a:r>
            <a:endParaRPr sz="2400"/>
          </a:p>
        </p:txBody>
      </p:sp>
      <p:sp>
        <p:nvSpPr>
          <p:cNvPr id="773" name="Google Shape;773;p84"/>
          <p:cNvSpPr txBox="1"/>
          <p:nvPr>
            <p:ph type="title"/>
          </p:nvPr>
        </p:nvSpPr>
        <p:spPr>
          <a:xfrm>
            <a:off x="4292000" y="1665900"/>
            <a:ext cx="5337000" cy="65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2200">
                <a:solidFill>
                  <a:srgbClr val="FFFFFF"/>
                </a:solidFill>
              </a:rPr>
              <a:t>Streaming version of  DataFrame  </a:t>
            </a:r>
            <a:endParaRPr sz="2200">
              <a:solidFill>
                <a:srgbClr val="FFFFFF"/>
              </a:solidFill>
            </a:endParaRPr>
          </a:p>
        </p:txBody>
      </p:sp>
      <p:pic>
        <p:nvPicPr>
          <p:cNvPr id="774" name="Google Shape;774;p84"/>
          <p:cNvPicPr preferRelativeResize="0"/>
          <p:nvPr/>
        </p:nvPicPr>
        <p:blipFill rotWithShape="1">
          <a:blip r:embed="rId3">
            <a:alphaModFix/>
          </a:blip>
          <a:srcRect b="0" l="0" r="0" t="0"/>
          <a:stretch/>
        </p:blipFill>
        <p:spPr>
          <a:xfrm>
            <a:off x="136175" y="2316600"/>
            <a:ext cx="4276400" cy="961350"/>
          </a:xfrm>
          <a:prstGeom prst="rect">
            <a:avLst/>
          </a:prstGeom>
          <a:noFill/>
          <a:ln>
            <a:noFill/>
          </a:ln>
        </p:spPr>
      </p:pic>
      <p:pic>
        <p:nvPicPr>
          <p:cNvPr id="775" name="Google Shape;775;p84"/>
          <p:cNvPicPr preferRelativeResize="0"/>
          <p:nvPr/>
        </p:nvPicPr>
        <p:blipFill rotWithShape="1">
          <a:blip r:embed="rId4">
            <a:alphaModFix/>
          </a:blip>
          <a:srcRect b="0" l="0" r="0" t="0"/>
          <a:stretch/>
        </p:blipFill>
        <p:spPr>
          <a:xfrm>
            <a:off x="4613025" y="2399325"/>
            <a:ext cx="4470700" cy="650700"/>
          </a:xfrm>
          <a:prstGeom prst="rect">
            <a:avLst/>
          </a:prstGeom>
          <a:noFill/>
          <a:ln>
            <a:noFill/>
          </a:ln>
        </p:spPr>
      </p:pic>
      <p:sp>
        <p:nvSpPr>
          <p:cNvPr id="776" name="Google Shape;776;p84"/>
          <p:cNvSpPr txBox="1"/>
          <p:nvPr/>
        </p:nvSpPr>
        <p:spPr>
          <a:xfrm>
            <a:off x="4756850" y="3280600"/>
            <a:ext cx="3948300" cy="14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pl" sz="1400" u="none" cap="none" strike="noStrike">
                <a:solidFill>
                  <a:srgbClr val="000000"/>
                </a:solidFill>
                <a:latin typeface="Lato"/>
                <a:ea typeface="Lato"/>
                <a:cs typeface="Lato"/>
                <a:sym typeface="Lato"/>
              </a:rPr>
              <a:t>maxFilesPerTrigger - allows to control how quickly Spark will read all of the files in the folder. By limit to low value we limiting the flow of our stream to one file per trigger</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85"/>
          <p:cNvSpPr txBox="1"/>
          <p:nvPr>
            <p:ph type="title"/>
          </p:nvPr>
        </p:nvSpPr>
        <p:spPr>
          <a:xfrm>
            <a:off x="-64275" y="224775"/>
            <a:ext cx="4677300" cy="65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pl" sz="3000"/>
              <a:t>Sources</a:t>
            </a:r>
            <a:endParaRPr sz="3000"/>
          </a:p>
        </p:txBody>
      </p:sp>
      <p:sp>
        <p:nvSpPr>
          <p:cNvPr id="782" name="Google Shape;782;p85"/>
          <p:cNvSpPr txBox="1"/>
          <p:nvPr/>
        </p:nvSpPr>
        <p:spPr>
          <a:xfrm>
            <a:off x="4613025" y="412825"/>
            <a:ext cx="4530900" cy="48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pl" sz="2400" u="none" cap="none" strike="noStrike">
                <a:solidFill>
                  <a:srgbClr val="FFFFFF"/>
                </a:solidFill>
                <a:latin typeface="Arial"/>
                <a:ea typeface="Arial"/>
                <a:cs typeface="Arial"/>
                <a:sym typeface="Arial"/>
              </a:rPr>
              <a:t>Sinks : </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Arial"/>
              <a:buChar char="●"/>
            </a:pPr>
            <a:r>
              <a:rPr b="0" i="0" lang="pl" sz="1800" u="none" cap="none" strike="noStrike">
                <a:solidFill>
                  <a:srgbClr val="FFFFFF"/>
                </a:solidFill>
                <a:latin typeface="Arial"/>
                <a:ea typeface="Arial"/>
                <a:cs typeface="Arial"/>
                <a:sym typeface="Arial"/>
              </a:rPr>
              <a:t>Apache Kafka</a:t>
            </a:r>
            <a:br>
              <a:rPr b="0" i="0" lang="pl" sz="1800" u="none" cap="none" strike="noStrike">
                <a:solidFill>
                  <a:srgbClr val="FFFFFF"/>
                </a:solidFill>
                <a:latin typeface="Arial"/>
                <a:ea typeface="Arial"/>
                <a:cs typeface="Arial"/>
                <a:sym typeface="Arial"/>
              </a:rPr>
            </a:b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Arial"/>
              <a:buChar char="●"/>
            </a:pPr>
            <a:r>
              <a:rPr b="0" i="0" lang="pl" sz="1800" u="none" cap="none" strike="noStrike">
                <a:solidFill>
                  <a:srgbClr val="FFFFFF"/>
                </a:solidFill>
                <a:latin typeface="Arial"/>
                <a:ea typeface="Arial"/>
                <a:cs typeface="Arial"/>
                <a:sym typeface="Arial"/>
              </a:rPr>
              <a:t>Almost any file format</a:t>
            </a:r>
            <a:br>
              <a:rPr b="0" i="0" lang="pl" sz="1800" u="none" cap="none" strike="noStrike">
                <a:solidFill>
                  <a:srgbClr val="FFFFFF"/>
                </a:solidFill>
                <a:latin typeface="Arial"/>
                <a:ea typeface="Arial"/>
                <a:cs typeface="Arial"/>
                <a:sym typeface="Arial"/>
              </a:rPr>
            </a:b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Arial"/>
              <a:buChar char="●"/>
            </a:pPr>
            <a:r>
              <a:rPr b="0" i="0" lang="pl" sz="1800" u="none" cap="none" strike="noStrike">
                <a:solidFill>
                  <a:srgbClr val="FFFFFF"/>
                </a:solidFill>
                <a:latin typeface="Arial"/>
                <a:ea typeface="Arial"/>
                <a:cs typeface="Arial"/>
                <a:sym typeface="Arial"/>
              </a:rPr>
              <a:t>A foreach sink for running arbitary computaion on the output records</a:t>
            </a:r>
            <a:br>
              <a:rPr b="0" i="0" lang="pl" sz="1800" u="none" cap="none" strike="noStrike">
                <a:solidFill>
                  <a:srgbClr val="FFFFFF"/>
                </a:solidFill>
                <a:latin typeface="Arial"/>
                <a:ea typeface="Arial"/>
                <a:cs typeface="Arial"/>
                <a:sym typeface="Arial"/>
              </a:rPr>
            </a:b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Arial"/>
              <a:buChar char="●"/>
            </a:pPr>
            <a:r>
              <a:rPr b="0" i="0" lang="pl" sz="1800" u="none" cap="none" strike="noStrike">
                <a:solidFill>
                  <a:srgbClr val="FFFFFF"/>
                </a:solidFill>
                <a:latin typeface="Arial"/>
                <a:ea typeface="Arial"/>
                <a:cs typeface="Arial"/>
                <a:sym typeface="Arial"/>
              </a:rPr>
              <a:t>A console sink for testing</a:t>
            </a:r>
            <a:br>
              <a:rPr b="0" i="0" lang="pl" sz="1800" u="none" cap="none" strike="noStrike">
                <a:solidFill>
                  <a:srgbClr val="FFFFFF"/>
                </a:solidFill>
                <a:latin typeface="Arial"/>
                <a:ea typeface="Arial"/>
                <a:cs typeface="Arial"/>
                <a:sym typeface="Arial"/>
              </a:rPr>
            </a:b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Arial"/>
              <a:buChar char="●"/>
            </a:pPr>
            <a:r>
              <a:rPr b="0" i="0" lang="pl" sz="1800" u="none" cap="none" strike="noStrike">
                <a:solidFill>
                  <a:srgbClr val="FFFFFF"/>
                </a:solidFill>
                <a:latin typeface="Arial"/>
                <a:ea typeface="Arial"/>
                <a:cs typeface="Arial"/>
                <a:sym typeface="Arial"/>
              </a:rPr>
              <a:t>A memory sink for debugging</a:t>
            </a:r>
            <a:endParaRPr b="0" i="0" sz="1800" u="none" cap="none" strike="noStrike">
              <a:solidFill>
                <a:srgbClr val="FFFFFF"/>
              </a:solidFill>
              <a:latin typeface="Arial"/>
              <a:ea typeface="Arial"/>
              <a:cs typeface="Arial"/>
              <a:sym typeface="Arial"/>
            </a:endParaRPr>
          </a:p>
        </p:txBody>
      </p:sp>
      <p:sp>
        <p:nvSpPr>
          <p:cNvPr id="783" name="Google Shape;783;p85"/>
          <p:cNvSpPr txBox="1"/>
          <p:nvPr/>
        </p:nvSpPr>
        <p:spPr>
          <a:xfrm>
            <a:off x="302500" y="587525"/>
            <a:ext cx="4530900" cy="48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pl" sz="2400" u="none" cap="none" strike="noStrike">
                <a:solidFill>
                  <a:schemeClr val="dk1"/>
                </a:solidFill>
                <a:latin typeface="Arial"/>
                <a:ea typeface="Arial"/>
                <a:cs typeface="Arial"/>
                <a:sym typeface="Arial"/>
              </a:rPr>
              <a:t>Sinks :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pl" sz="1800" u="none" cap="none" strike="noStrike">
                <a:solidFill>
                  <a:schemeClr val="dk1"/>
                </a:solidFill>
                <a:latin typeface="Arial"/>
                <a:ea typeface="Arial"/>
                <a:cs typeface="Arial"/>
                <a:sym typeface="Arial"/>
              </a:rPr>
              <a:t>Apache Kafka</a:t>
            </a:r>
            <a:br>
              <a:rPr b="0" i="0" lang="pl"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pl" sz="1800" u="none" cap="none" strike="noStrike">
                <a:solidFill>
                  <a:schemeClr val="dk1"/>
                </a:solidFill>
                <a:latin typeface="Arial"/>
                <a:ea typeface="Arial"/>
                <a:cs typeface="Arial"/>
                <a:sym typeface="Arial"/>
              </a:rPr>
              <a:t>Almost any file format</a:t>
            </a:r>
            <a:br>
              <a:rPr b="0" i="0" lang="pl"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pl" sz="1800" u="none" cap="none" strike="noStrike">
                <a:solidFill>
                  <a:schemeClr val="dk1"/>
                </a:solidFill>
                <a:latin typeface="Arial"/>
                <a:ea typeface="Arial"/>
                <a:cs typeface="Arial"/>
                <a:sym typeface="Arial"/>
              </a:rPr>
              <a:t>A foreach sink for running arbitary computaion on the output records</a:t>
            </a:r>
            <a:br>
              <a:rPr b="0" i="0" lang="pl"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pl" sz="1800" u="none" cap="none" strike="noStrike">
                <a:solidFill>
                  <a:schemeClr val="dk1"/>
                </a:solidFill>
                <a:latin typeface="Arial"/>
                <a:ea typeface="Arial"/>
                <a:cs typeface="Arial"/>
                <a:sym typeface="Arial"/>
              </a:rPr>
              <a:t>A console sink for testing</a:t>
            </a:r>
            <a:br>
              <a:rPr b="0" i="0" lang="pl"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pl" sz="1800" u="none" cap="none" strike="noStrike">
                <a:solidFill>
                  <a:schemeClr val="dk1"/>
                </a:solidFill>
                <a:latin typeface="Arial"/>
                <a:ea typeface="Arial"/>
                <a:cs typeface="Arial"/>
                <a:sym typeface="Arial"/>
              </a:rPr>
              <a:t>A memory sink for debugging</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6"/>
          <p:cNvSpPr txBox="1"/>
          <p:nvPr/>
        </p:nvSpPr>
        <p:spPr>
          <a:xfrm>
            <a:off x="1867200" y="378325"/>
            <a:ext cx="5409600" cy="8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pl" sz="3000" u="none" cap="none" strike="noStrike">
                <a:solidFill>
                  <a:schemeClr val="dk1"/>
                </a:solidFill>
                <a:latin typeface="Raleway"/>
                <a:ea typeface="Raleway"/>
                <a:cs typeface="Raleway"/>
                <a:sym typeface="Raleway"/>
              </a:rPr>
              <a:t>Dziękuje za uwagę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Raleway"/>
              <a:ea typeface="Raleway"/>
              <a:cs typeface="Raleway"/>
              <a:sym typeface="Raleway"/>
            </a:endParaRPr>
          </a:p>
        </p:txBody>
      </p:sp>
      <p:pic>
        <p:nvPicPr>
          <p:cNvPr id="789" name="Google Shape;789;p86"/>
          <p:cNvPicPr preferRelativeResize="0"/>
          <p:nvPr/>
        </p:nvPicPr>
        <p:blipFill rotWithShape="1">
          <a:blip r:embed="rId3">
            <a:alphaModFix/>
          </a:blip>
          <a:srcRect b="0" l="0" r="0" t="0"/>
          <a:stretch/>
        </p:blipFill>
        <p:spPr>
          <a:xfrm>
            <a:off x="2898200" y="1088325"/>
            <a:ext cx="3162300" cy="361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g71fdc0b2f1_0_79"/>
          <p:cNvSpPr txBox="1"/>
          <p:nvPr>
            <p:ph idx="4294967295" type="title"/>
          </p:nvPr>
        </p:nvSpPr>
        <p:spPr>
          <a:xfrm>
            <a:off x="395300" y="397800"/>
            <a:ext cx="5050200" cy="6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l"/>
              <a:t>HDFS - Window view </a:t>
            </a:r>
            <a:endParaRPr sz="3000">
              <a:solidFill>
                <a:srgbClr val="FFFFFF"/>
              </a:solidFill>
            </a:endParaRPr>
          </a:p>
        </p:txBody>
      </p:sp>
      <p:pic>
        <p:nvPicPr>
          <p:cNvPr id="201" name="Google Shape;201;g71fdc0b2f1_0_79"/>
          <p:cNvPicPr preferRelativeResize="0"/>
          <p:nvPr/>
        </p:nvPicPr>
        <p:blipFill>
          <a:blip r:embed="rId3">
            <a:alphaModFix/>
          </a:blip>
          <a:stretch>
            <a:fillRect/>
          </a:stretch>
        </p:blipFill>
        <p:spPr>
          <a:xfrm>
            <a:off x="395275" y="1296400"/>
            <a:ext cx="8353425" cy="304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